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69.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158.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4" r:id="rId47"/>
    <p:sldId id="305" r:id="rId48"/>
    <p:sldId id="306" r:id="rId49"/>
    <p:sldId id="307" r:id="rId50"/>
    <p:sldId id="303"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 id="343" r:id="rId87"/>
    <p:sldId id="344" r:id="rId88"/>
    <p:sldId id="345" r:id="rId89"/>
    <p:sldId id="346" r:id="rId90"/>
    <p:sldId id="347" r:id="rId91"/>
    <p:sldId id="348" r:id="rId92"/>
    <p:sldId id="349" r:id="rId93"/>
    <p:sldId id="350" r:id="rId94"/>
    <p:sldId id="351" r:id="rId95"/>
    <p:sldId id="352" r:id="rId96"/>
    <p:sldId id="353" r:id="rId97"/>
    <p:sldId id="354" r:id="rId98"/>
    <p:sldId id="355" r:id="rId99"/>
    <p:sldId id="356" r:id="rId100"/>
    <p:sldId id="357" r:id="rId101"/>
    <p:sldId id="358" r:id="rId102"/>
    <p:sldId id="359" r:id="rId103"/>
    <p:sldId id="360" r:id="rId104"/>
    <p:sldId id="361" r:id="rId105"/>
    <p:sldId id="362" r:id="rId106"/>
    <p:sldId id="363" r:id="rId107"/>
    <p:sldId id="364" r:id="rId108"/>
    <p:sldId id="365" r:id="rId109"/>
    <p:sldId id="366" r:id="rId110"/>
    <p:sldId id="367" r:id="rId111"/>
    <p:sldId id="368" r:id="rId112"/>
    <p:sldId id="369" r:id="rId113"/>
    <p:sldId id="370" r:id="rId114"/>
    <p:sldId id="371" r:id="rId115"/>
    <p:sldId id="372" r:id="rId116"/>
    <p:sldId id="373" r:id="rId117"/>
    <p:sldId id="374" r:id="rId118"/>
    <p:sldId id="375" r:id="rId119"/>
    <p:sldId id="376" r:id="rId120"/>
    <p:sldId id="377" r:id="rId121"/>
    <p:sldId id="378" r:id="rId122"/>
    <p:sldId id="379" r:id="rId123"/>
    <p:sldId id="380" r:id="rId124"/>
    <p:sldId id="381" r:id="rId125"/>
    <p:sldId id="382" r:id="rId126"/>
    <p:sldId id="383" r:id="rId127"/>
    <p:sldId id="384" r:id="rId128"/>
    <p:sldId id="385" r:id="rId129"/>
    <p:sldId id="386" r:id="rId130"/>
    <p:sldId id="387" r:id="rId131"/>
    <p:sldId id="388" r:id="rId132"/>
    <p:sldId id="389" r:id="rId133"/>
    <p:sldId id="390" r:id="rId134"/>
    <p:sldId id="391" r:id="rId135"/>
    <p:sldId id="392" r:id="rId136"/>
    <p:sldId id="393" r:id="rId137"/>
    <p:sldId id="394" r:id="rId138"/>
    <p:sldId id="395" r:id="rId139"/>
    <p:sldId id="396" r:id="rId140"/>
    <p:sldId id="397" r:id="rId141"/>
    <p:sldId id="398" r:id="rId142"/>
    <p:sldId id="399" r:id="rId143"/>
    <p:sldId id="400" r:id="rId144"/>
    <p:sldId id="401" r:id="rId145"/>
    <p:sldId id="402" r:id="rId146"/>
    <p:sldId id="403" r:id="rId147"/>
    <p:sldId id="404" r:id="rId148"/>
    <p:sldId id="405" r:id="rId149"/>
    <p:sldId id="406" r:id="rId150"/>
    <p:sldId id="407" r:id="rId151"/>
    <p:sldId id="408" r:id="rId152"/>
    <p:sldId id="409" r:id="rId153"/>
    <p:sldId id="410" r:id="rId154"/>
    <p:sldId id="411" r:id="rId155"/>
    <p:sldId id="412" r:id="rId156"/>
    <p:sldId id="413" r:id="rId157"/>
    <p:sldId id="414" r:id="rId158"/>
    <p:sldId id="415" r:id="rId159"/>
    <p:sldId id="416" r:id="rId160"/>
    <p:sldId id="417" r:id="rId161"/>
    <p:sldId id="418" r:id="rId162"/>
    <p:sldId id="419" r:id="rId163"/>
    <p:sldId id="420" r:id="rId164"/>
    <p:sldId id="421" r:id="rId165"/>
    <p:sldId id="422" r:id="rId166"/>
    <p:sldId id="423" r:id="rId167"/>
    <p:sldId id="424" r:id="rId168"/>
    <p:sldId id="425" r:id="rId169"/>
    <p:sldId id="426" r:id="rId170"/>
    <p:sldId id="427" r:id="rId171"/>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p:scale>
          <a:sx n="66" d="100"/>
          <a:sy n="66" d="100"/>
        </p:scale>
        <p:origin x="-150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tableStyles" Target="tableStyles.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2"/>
      </p:bgRef>
    </p:bg>
    <p:spTree>
      <p:nvGrpSpPr>
        <p:cNvPr id="1" name=""/>
        <p:cNvGrpSpPr/>
        <p:nvPr/>
      </p:nvGrpSpPr>
      <p:grpSpPr>
        <a:xfrm>
          <a:off x="0" y="0"/>
          <a:ext cx="0" cy="0"/>
          <a:chOff x="0" y="0"/>
          <a:chExt cx="0" cy="0"/>
        </a:xfrm>
      </p:grpSpPr>
      <p:sp>
        <p:nvSpPr>
          <p:cNvPr id="7" name="مستطيل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عنوان 7"/>
          <p:cNvSpPr>
            <a:spLocks noGrp="1"/>
          </p:cNvSpPr>
          <p:nvPr>
            <p:ph type="ctrTitle"/>
          </p:nvPr>
        </p:nvSpPr>
        <p:spPr>
          <a:xfrm>
            <a:off x="2362200" y="4038600"/>
            <a:ext cx="6477000" cy="1828800"/>
          </a:xfrm>
        </p:spPr>
        <p:txBody>
          <a:bodyPr anchor="b"/>
          <a:lstStyle>
            <a:lvl1pPr>
              <a:defRPr cap="all" baseline="0"/>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4D07C87-4D23-4F27-86E0-E1DA9CCD4EFB}" type="datetimeFigureOut">
              <a:rPr lang="ar-IQ" smtClean="0"/>
              <a:pPr/>
              <a:t>14/12/1436</a:t>
            </a:fld>
            <a:endParaRPr lang="ar-IQ"/>
          </a:p>
        </p:txBody>
      </p:sp>
      <p:sp>
        <p:nvSpPr>
          <p:cNvPr id="17" name="عنصر نائب للتذييل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ar-IQ"/>
          </a:p>
        </p:txBody>
      </p:sp>
      <p:sp>
        <p:nvSpPr>
          <p:cNvPr id="29" name="عنصر نائب لرقم الشريحة 28"/>
          <p:cNvSpPr>
            <a:spLocks noGrp="1"/>
          </p:cNvSpPr>
          <p:nvPr>
            <p:ph type="sldNum" sz="quarter" idx="12"/>
          </p:nvPr>
        </p:nvSpPr>
        <p:spPr>
          <a:xfrm>
            <a:off x="8001000" y="228600"/>
            <a:ext cx="838200" cy="381000"/>
          </a:xfrm>
        </p:spPr>
        <p:txBody>
          <a:bodyPr/>
          <a:lstStyle>
            <a:lvl1pPr>
              <a:defRPr>
                <a:solidFill>
                  <a:schemeClr val="tx2"/>
                </a:solidFill>
              </a:defRPr>
            </a:lvl1pPr>
          </a:lstStyle>
          <a:p>
            <a:fld id="{C06E8CB6-3A95-4723-817D-98AF9DD3F5C1}" type="slidenum">
              <a:rPr lang="ar-IQ" smtClean="0"/>
              <a:pPr/>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4D07C87-4D23-4F27-86E0-E1DA9CCD4EFB}" type="datetimeFigureOut">
              <a:rPr lang="ar-IQ" smtClean="0"/>
              <a:pPr/>
              <a:t>14/12/1436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C06E8CB6-3A95-4723-817D-98AF9DD3F5C1}"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bg>
      <p:bgRef idx="1001">
        <a:schemeClr val="bg1"/>
      </p:bgRef>
    </p:bg>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53200" y="609600"/>
            <a:ext cx="2057400" cy="5516563"/>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609600"/>
            <a:ext cx="5562600" cy="5516564"/>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a:xfrm>
            <a:off x="6553200" y="6248402"/>
            <a:ext cx="2209800" cy="365125"/>
          </a:xfrm>
        </p:spPr>
        <p:txBody>
          <a:bodyPr/>
          <a:lstStyle/>
          <a:p>
            <a:fld id="{14D07C87-4D23-4F27-86E0-E1DA9CCD4EFB}" type="datetimeFigureOut">
              <a:rPr lang="ar-IQ" smtClean="0"/>
              <a:pPr/>
              <a:t>14/12/1436</a:t>
            </a:fld>
            <a:endParaRPr lang="ar-IQ"/>
          </a:p>
        </p:txBody>
      </p:sp>
      <p:sp>
        <p:nvSpPr>
          <p:cNvPr id="5" name="عنصر نائب للتذييل 4"/>
          <p:cNvSpPr>
            <a:spLocks noGrp="1"/>
          </p:cNvSpPr>
          <p:nvPr>
            <p:ph type="ftr" sz="quarter" idx="11"/>
          </p:nvPr>
        </p:nvSpPr>
        <p:spPr>
          <a:xfrm>
            <a:off x="457201" y="6248207"/>
            <a:ext cx="5573483" cy="365125"/>
          </a:xfrm>
        </p:spPr>
        <p:txBody>
          <a:bodyPr/>
          <a:lstStyle/>
          <a:p>
            <a:endParaRPr lang="ar-IQ"/>
          </a:p>
        </p:txBody>
      </p:sp>
      <p:sp>
        <p:nvSpPr>
          <p:cNvPr id="7" name="مستطيل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مستطيل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مستطيل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عنصر نائب لرقم الشريحة 5"/>
          <p:cNvSpPr>
            <a:spLocks noGrp="1"/>
          </p:cNvSpPr>
          <p:nvPr>
            <p:ph type="sldNum" sz="quarter" idx="12"/>
          </p:nvPr>
        </p:nvSpPr>
        <p:spPr>
          <a:xfrm rot="5400000">
            <a:off x="5989638" y="144462"/>
            <a:ext cx="533400" cy="244476"/>
          </a:xfrm>
        </p:spPr>
        <p:txBody>
          <a:bodyPr/>
          <a:lstStyle/>
          <a:p>
            <a:fld id="{C06E8CB6-3A95-4723-817D-98AF9DD3F5C1}" type="slidenum">
              <a:rPr lang="ar-IQ" smtClean="0"/>
              <a:pPr/>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612648" y="228600"/>
            <a:ext cx="8153400" cy="990600"/>
          </a:xfrm>
        </p:spPr>
        <p:txBody>
          <a:bodyPr/>
          <a:lstStyle/>
          <a:p>
            <a:r>
              <a:rPr kumimoji="0" lang="ar-SA" smtClean="0"/>
              <a:t>انقر لتحرير نمط العنوان الرئيسي</a:t>
            </a:r>
            <a:endParaRPr kumimoji="0" lang="en-US"/>
          </a:p>
        </p:txBody>
      </p:sp>
      <p:sp>
        <p:nvSpPr>
          <p:cNvPr id="4" name="عنصر نائب للتاريخ 3"/>
          <p:cNvSpPr>
            <a:spLocks noGrp="1"/>
          </p:cNvSpPr>
          <p:nvPr>
            <p:ph type="dt" sz="half" idx="10"/>
          </p:nvPr>
        </p:nvSpPr>
        <p:spPr/>
        <p:txBody>
          <a:bodyPr/>
          <a:lstStyle/>
          <a:p>
            <a:fld id="{14D07C87-4D23-4F27-86E0-E1DA9CCD4EFB}" type="datetimeFigureOut">
              <a:rPr lang="ar-IQ" smtClean="0"/>
              <a:pPr/>
              <a:t>14/12/1436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lvl1pPr>
              <a:defRPr>
                <a:solidFill>
                  <a:srgbClr val="FFFFFF"/>
                </a:solidFill>
              </a:defRPr>
            </a:lvl1pPr>
          </a:lstStyle>
          <a:p>
            <a:fld id="{C06E8CB6-3A95-4723-817D-98AF9DD3F5C1}" type="slidenum">
              <a:rPr lang="ar-IQ" smtClean="0"/>
              <a:pPr/>
              <a:t>‹#›</a:t>
            </a:fld>
            <a:endParaRPr lang="ar-IQ"/>
          </a:p>
        </p:txBody>
      </p:sp>
      <p:sp>
        <p:nvSpPr>
          <p:cNvPr id="8" name="عنصر نائب للمحتوى 7"/>
          <p:cNvSpPr>
            <a:spLocks noGrp="1"/>
          </p:cNvSpPr>
          <p:nvPr>
            <p:ph sz="quarter" idx="1"/>
          </p:nvPr>
        </p:nvSpPr>
        <p:spPr>
          <a:xfrm>
            <a:off x="612648" y="1600200"/>
            <a:ext cx="8153400" cy="44958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3">
        <a:schemeClr val="bg1"/>
      </p:bgRef>
    </p:bg>
    <p:spTree>
      <p:nvGrpSpPr>
        <p:cNvPr id="1" name=""/>
        <p:cNvGrpSpPr/>
        <p:nvPr/>
      </p:nvGrpSpPr>
      <p:grpSpPr>
        <a:xfrm>
          <a:off x="0" y="0"/>
          <a:ext cx="0" cy="0"/>
          <a:chOff x="0" y="0"/>
          <a:chExt cx="0" cy="0"/>
        </a:xfrm>
      </p:grpSpPr>
      <p:sp>
        <p:nvSpPr>
          <p:cNvPr id="3" name="عنصر نائب للنص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7" name="مستطيل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مستطيل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مستطيل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ar-SA" smtClean="0"/>
              <a:t>انقر لتحرير نمط العنوان الرئيسي</a:t>
            </a:r>
            <a:endParaRPr kumimoji="0" lang="en-US"/>
          </a:p>
        </p:txBody>
      </p:sp>
      <p:sp>
        <p:nvSpPr>
          <p:cNvPr id="12" name="عنصر نائب للتاريخ 11"/>
          <p:cNvSpPr>
            <a:spLocks noGrp="1"/>
          </p:cNvSpPr>
          <p:nvPr>
            <p:ph type="dt" sz="half" idx="10"/>
          </p:nvPr>
        </p:nvSpPr>
        <p:spPr/>
        <p:txBody>
          <a:bodyPr/>
          <a:lstStyle/>
          <a:p>
            <a:fld id="{14D07C87-4D23-4F27-86E0-E1DA9CCD4EFB}" type="datetimeFigureOut">
              <a:rPr lang="ar-IQ" smtClean="0"/>
              <a:pPr/>
              <a:t>14/12/1436</a:t>
            </a:fld>
            <a:endParaRPr lang="ar-IQ"/>
          </a:p>
        </p:txBody>
      </p:sp>
      <p:sp>
        <p:nvSpPr>
          <p:cNvPr id="13" name="عنصر نائب لرقم الشريحة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06E8CB6-3A95-4723-817D-98AF9DD3F5C1}" type="slidenum">
              <a:rPr lang="ar-IQ" smtClean="0"/>
              <a:pPr/>
              <a:t>‹#›</a:t>
            </a:fld>
            <a:endParaRPr lang="ar-IQ"/>
          </a:p>
        </p:txBody>
      </p:sp>
      <p:sp>
        <p:nvSpPr>
          <p:cNvPr id="14" name="عنصر نائب للتذييل 13"/>
          <p:cNvSpPr>
            <a:spLocks noGrp="1"/>
          </p:cNvSpPr>
          <p:nvPr>
            <p:ph type="ftr" sz="quarter" idx="12"/>
          </p:nvPr>
        </p:nvSpPr>
        <p:spPr/>
        <p:txBody>
          <a:bodyPr/>
          <a:lstStyle/>
          <a:p>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9" name="عنصر نائب للمحتوى 8"/>
          <p:cNvSpPr>
            <a:spLocks noGrp="1"/>
          </p:cNvSpPr>
          <p:nvPr>
            <p:ph sz="quarter" idx="1"/>
          </p:nvPr>
        </p:nvSpPr>
        <p:spPr>
          <a:xfrm>
            <a:off x="609600" y="1589567"/>
            <a:ext cx="38862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4844901" y="1589567"/>
            <a:ext cx="38862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8" name="عنصر نائب للتاريخ 7"/>
          <p:cNvSpPr>
            <a:spLocks noGrp="1"/>
          </p:cNvSpPr>
          <p:nvPr>
            <p:ph type="dt" sz="half" idx="15"/>
          </p:nvPr>
        </p:nvSpPr>
        <p:spPr/>
        <p:txBody>
          <a:bodyPr rtlCol="0"/>
          <a:lstStyle/>
          <a:p>
            <a:fld id="{14D07C87-4D23-4F27-86E0-E1DA9CCD4EFB}" type="datetimeFigureOut">
              <a:rPr lang="ar-IQ" smtClean="0"/>
              <a:pPr/>
              <a:t>14/12/1436</a:t>
            </a:fld>
            <a:endParaRPr lang="ar-IQ"/>
          </a:p>
        </p:txBody>
      </p:sp>
      <p:sp>
        <p:nvSpPr>
          <p:cNvPr id="10" name="عنصر نائب لرقم الشريحة 9"/>
          <p:cNvSpPr>
            <a:spLocks noGrp="1"/>
          </p:cNvSpPr>
          <p:nvPr>
            <p:ph type="sldNum" sz="quarter" idx="16"/>
          </p:nvPr>
        </p:nvSpPr>
        <p:spPr/>
        <p:txBody>
          <a:bodyPr rtlCol="0"/>
          <a:lstStyle/>
          <a:p>
            <a:fld id="{C06E8CB6-3A95-4723-817D-98AF9DD3F5C1}" type="slidenum">
              <a:rPr lang="ar-IQ" smtClean="0"/>
              <a:pPr/>
              <a:t>‹#›</a:t>
            </a:fld>
            <a:endParaRPr lang="ar-IQ"/>
          </a:p>
        </p:txBody>
      </p:sp>
      <p:sp>
        <p:nvSpPr>
          <p:cNvPr id="12" name="عنصر نائب للتذييل 11"/>
          <p:cNvSpPr>
            <a:spLocks noGrp="1"/>
          </p:cNvSpPr>
          <p:nvPr>
            <p:ph type="ftr" sz="quarter" idx="17"/>
          </p:nvPr>
        </p:nvSpPr>
        <p:spPr/>
        <p:txBody>
          <a:bodyPr rtlCol="0"/>
          <a:lstStyle/>
          <a:p>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533400" y="273050"/>
            <a:ext cx="8153400" cy="869950"/>
          </a:xfrm>
        </p:spPr>
        <p:txBody>
          <a:bodyPr anchor="ctr"/>
          <a:lstStyle>
            <a:lvl1pPr>
              <a:defRPr/>
            </a:lvl1pPr>
          </a:lstStyle>
          <a:p>
            <a:r>
              <a:rPr kumimoji="0" lang="ar-SA" smtClean="0"/>
              <a:t>انقر لتحرير نمط العنوان الرئيسي</a:t>
            </a:r>
            <a:endParaRPr kumimoji="0" lang="en-US"/>
          </a:p>
        </p:txBody>
      </p:sp>
      <p:sp>
        <p:nvSpPr>
          <p:cNvPr id="11" name="عنصر نائب للمحتوى 10"/>
          <p:cNvSpPr>
            <a:spLocks noGrp="1"/>
          </p:cNvSpPr>
          <p:nvPr>
            <p:ph sz="quarter" idx="2"/>
          </p:nvPr>
        </p:nvSpPr>
        <p:spPr>
          <a:xfrm>
            <a:off x="609600" y="2438400"/>
            <a:ext cx="3886200" cy="35814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quarter" idx="4"/>
          </p:nvPr>
        </p:nvSpPr>
        <p:spPr>
          <a:xfrm>
            <a:off x="4800600" y="2438400"/>
            <a:ext cx="3886200" cy="35814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0" name="عنصر نائب للتاريخ 9"/>
          <p:cNvSpPr>
            <a:spLocks noGrp="1"/>
          </p:cNvSpPr>
          <p:nvPr>
            <p:ph type="dt" sz="half" idx="15"/>
          </p:nvPr>
        </p:nvSpPr>
        <p:spPr/>
        <p:txBody>
          <a:bodyPr rtlCol="0"/>
          <a:lstStyle/>
          <a:p>
            <a:fld id="{14D07C87-4D23-4F27-86E0-E1DA9CCD4EFB}" type="datetimeFigureOut">
              <a:rPr lang="ar-IQ" smtClean="0"/>
              <a:pPr/>
              <a:t>14/12/1436</a:t>
            </a:fld>
            <a:endParaRPr lang="ar-IQ"/>
          </a:p>
        </p:txBody>
      </p:sp>
      <p:sp>
        <p:nvSpPr>
          <p:cNvPr id="12" name="عنصر نائب لرقم الشريحة 11"/>
          <p:cNvSpPr>
            <a:spLocks noGrp="1"/>
          </p:cNvSpPr>
          <p:nvPr>
            <p:ph type="sldNum" sz="quarter" idx="16"/>
          </p:nvPr>
        </p:nvSpPr>
        <p:spPr/>
        <p:txBody>
          <a:bodyPr rtlCol="0"/>
          <a:lstStyle/>
          <a:p>
            <a:fld id="{C06E8CB6-3A95-4723-817D-98AF9DD3F5C1}" type="slidenum">
              <a:rPr lang="ar-IQ" smtClean="0"/>
              <a:pPr/>
              <a:t>‹#›</a:t>
            </a:fld>
            <a:endParaRPr lang="ar-IQ"/>
          </a:p>
        </p:txBody>
      </p:sp>
      <p:sp>
        <p:nvSpPr>
          <p:cNvPr id="14" name="عنصر نائب للتذييل 13"/>
          <p:cNvSpPr>
            <a:spLocks noGrp="1"/>
          </p:cNvSpPr>
          <p:nvPr>
            <p:ph type="ftr" sz="quarter" idx="17"/>
          </p:nvPr>
        </p:nvSpPr>
        <p:spPr/>
        <p:txBody>
          <a:bodyPr rtlCol="0"/>
          <a:lstStyle/>
          <a:p>
            <a:endParaRPr lang="ar-IQ"/>
          </a:p>
        </p:txBody>
      </p:sp>
      <p:sp>
        <p:nvSpPr>
          <p:cNvPr id="16" name="عنصر نائب للنص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
        <p:nvSpPr>
          <p:cNvPr id="15" name="عنصر نائب للنص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14D07C87-4D23-4F27-86E0-E1DA9CCD4EFB}" type="datetimeFigureOut">
              <a:rPr lang="ar-IQ" smtClean="0"/>
              <a:pPr/>
              <a:t>14/12/1436</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lvl1pPr>
              <a:defRPr>
                <a:solidFill>
                  <a:srgbClr val="FFFFFF"/>
                </a:solidFill>
              </a:defRPr>
            </a:lvl1pPr>
          </a:lstStyle>
          <a:p>
            <a:fld id="{C06E8CB6-3A95-4723-817D-98AF9DD3F5C1}"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4D07C87-4D23-4F27-86E0-E1DA9CCD4EFB}" type="datetimeFigureOut">
              <a:rPr lang="ar-IQ" smtClean="0"/>
              <a:pPr/>
              <a:t>14/12/1436</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a:xfrm>
            <a:off x="0" y="6248400"/>
            <a:ext cx="533400" cy="381000"/>
          </a:xfrm>
        </p:spPr>
        <p:txBody>
          <a:bodyPr/>
          <a:lstStyle>
            <a:lvl1pPr>
              <a:defRPr>
                <a:solidFill>
                  <a:schemeClr val="tx2"/>
                </a:solidFill>
              </a:defRPr>
            </a:lvl1pPr>
          </a:lstStyle>
          <a:p>
            <a:fld id="{C06E8CB6-3A95-4723-817D-98AF9DD3F5C1}"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73050"/>
            <a:ext cx="8077200" cy="869950"/>
          </a:xfrm>
        </p:spPr>
        <p:txBody>
          <a:bodyPr anchor="ctr"/>
          <a:lstStyle>
            <a:lvl1pPr algn="l">
              <a:buNone/>
              <a:defRPr sz="4400" b="0"/>
            </a:lvl1p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14D07C87-4D23-4F27-86E0-E1DA9CCD4EFB}" type="datetimeFigureOut">
              <a:rPr lang="ar-IQ" smtClean="0"/>
              <a:pPr/>
              <a:t>14/12/1436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lvl1pPr>
              <a:defRPr>
                <a:solidFill>
                  <a:srgbClr val="FFFFFF"/>
                </a:solidFill>
              </a:defRPr>
            </a:lvl1pPr>
          </a:lstStyle>
          <a:p>
            <a:fld id="{C06E8CB6-3A95-4723-817D-98AF9DD3F5C1}" type="slidenum">
              <a:rPr lang="ar-IQ" smtClean="0"/>
              <a:pPr/>
              <a:t>‹#›</a:t>
            </a:fld>
            <a:endParaRPr lang="ar-IQ"/>
          </a:p>
        </p:txBody>
      </p:sp>
      <p:sp>
        <p:nvSpPr>
          <p:cNvPr id="3" name="عنصر نائب للنص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9" name="عنصر نائب للمحتوى 8"/>
          <p:cNvSpPr>
            <a:spLocks noGrp="1"/>
          </p:cNvSpPr>
          <p:nvPr>
            <p:ph sz="quarter" idx="1"/>
          </p:nvPr>
        </p:nvSpPr>
        <p:spPr>
          <a:xfrm>
            <a:off x="2362200" y="1752600"/>
            <a:ext cx="6400800" cy="44196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3">
        <a:schemeClr val="bg2"/>
      </p:bgRef>
    </p:bg>
    <p:spTree>
      <p:nvGrpSpPr>
        <p:cNvPr id="1" name=""/>
        <p:cNvGrpSpPr/>
        <p:nvPr/>
      </p:nvGrpSpPr>
      <p:grpSpPr>
        <a:xfrm>
          <a:off x="0" y="0"/>
          <a:ext cx="0" cy="0"/>
          <a:chOff x="0" y="0"/>
          <a:chExt cx="0" cy="0"/>
        </a:xfrm>
      </p:grpSpPr>
      <p:sp>
        <p:nvSpPr>
          <p:cNvPr id="4" name="عنصر نائب للنص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ar-SA" smtClean="0"/>
              <a:t>انقر لتحرير أنماط النص الرئيسي</a:t>
            </a:r>
          </a:p>
        </p:txBody>
      </p:sp>
      <p:sp>
        <p:nvSpPr>
          <p:cNvPr id="8" name="مستطيل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مستطيل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ar-SA" smtClean="0"/>
              <a:t>انقر لتحرير نمط العنوان الرئيسي</a:t>
            </a:r>
            <a:endParaRPr kumimoji="0" lang="en-US"/>
          </a:p>
        </p:txBody>
      </p:sp>
      <p:sp>
        <p:nvSpPr>
          <p:cNvPr id="11" name="مستطيل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عنصر نائب للتاريخ 11"/>
          <p:cNvSpPr>
            <a:spLocks noGrp="1"/>
          </p:cNvSpPr>
          <p:nvPr>
            <p:ph type="dt" sz="half" idx="10"/>
          </p:nvPr>
        </p:nvSpPr>
        <p:spPr>
          <a:xfrm>
            <a:off x="6248400" y="6248400"/>
            <a:ext cx="2667000" cy="365125"/>
          </a:xfrm>
        </p:spPr>
        <p:txBody>
          <a:bodyPr rtlCol="0"/>
          <a:lstStyle/>
          <a:p>
            <a:fld id="{14D07C87-4D23-4F27-86E0-E1DA9CCD4EFB}" type="datetimeFigureOut">
              <a:rPr lang="ar-IQ" smtClean="0"/>
              <a:pPr/>
              <a:t>14/12/1436</a:t>
            </a:fld>
            <a:endParaRPr lang="ar-IQ"/>
          </a:p>
        </p:txBody>
      </p:sp>
      <p:sp>
        <p:nvSpPr>
          <p:cNvPr id="13" name="عنصر نائب لرقم الشريحة 12"/>
          <p:cNvSpPr>
            <a:spLocks noGrp="1"/>
          </p:cNvSpPr>
          <p:nvPr>
            <p:ph type="sldNum" sz="quarter" idx="11"/>
          </p:nvPr>
        </p:nvSpPr>
        <p:spPr>
          <a:xfrm>
            <a:off x="0" y="4667249"/>
            <a:ext cx="1447800" cy="663578"/>
          </a:xfrm>
        </p:spPr>
        <p:txBody>
          <a:bodyPr rtlCol="0"/>
          <a:lstStyle>
            <a:lvl1pPr>
              <a:defRPr sz="2800"/>
            </a:lvl1pPr>
          </a:lstStyle>
          <a:p>
            <a:fld id="{C06E8CB6-3A95-4723-817D-98AF9DD3F5C1}" type="slidenum">
              <a:rPr lang="ar-IQ" smtClean="0"/>
              <a:pPr/>
              <a:t>‹#›</a:t>
            </a:fld>
            <a:endParaRPr lang="ar-IQ"/>
          </a:p>
        </p:txBody>
      </p:sp>
      <p:sp>
        <p:nvSpPr>
          <p:cNvPr id="14" name="عنصر نائب للتذييل 13"/>
          <p:cNvSpPr>
            <a:spLocks noGrp="1"/>
          </p:cNvSpPr>
          <p:nvPr>
            <p:ph type="ftr" sz="quarter" idx="12"/>
          </p:nvPr>
        </p:nvSpPr>
        <p:spPr>
          <a:xfrm>
            <a:off x="1600200" y="6248206"/>
            <a:ext cx="4572000" cy="365125"/>
          </a:xfrm>
        </p:spPr>
        <p:txBody>
          <a:bodyPr rtlCol="0"/>
          <a:lstStyle/>
          <a:p>
            <a:endParaRPr lang="ar-IQ"/>
          </a:p>
        </p:txBody>
      </p:sp>
      <p:sp>
        <p:nvSpPr>
          <p:cNvPr id="3" name="عنصر نائب للصورة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ar-SA" smtClean="0"/>
              <a:t>انقر فوق الرمز لإضافة صورة</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عنصر نائب للعنوان 21"/>
          <p:cNvSpPr>
            <a:spLocks noGrp="1"/>
          </p:cNvSpPr>
          <p:nvPr>
            <p:ph type="title"/>
          </p:nvPr>
        </p:nvSpPr>
        <p:spPr>
          <a:xfrm>
            <a:off x="609600" y="228600"/>
            <a:ext cx="8153400" cy="990600"/>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4D07C87-4D23-4F27-86E0-E1DA9CCD4EFB}" type="datetimeFigureOut">
              <a:rPr lang="ar-IQ" smtClean="0"/>
              <a:pPr/>
              <a:t>14/12/1436</a:t>
            </a:fld>
            <a:endParaRPr lang="ar-IQ"/>
          </a:p>
        </p:txBody>
      </p:sp>
      <p:sp>
        <p:nvSpPr>
          <p:cNvPr id="3" name="عنصر نائب للتذييل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ar-IQ"/>
          </a:p>
        </p:txBody>
      </p:sp>
      <p:sp>
        <p:nvSpPr>
          <p:cNvPr id="7" name="مستطيل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مستطيل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مستطيل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عنصر نائب لرقم الشريحة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06E8CB6-3A95-4723-817D-98AF9DD3F5C1}"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r" rtl="1"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r" rtl="1"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r" rtl="1"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r" rtl="1"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285852" y="2071678"/>
            <a:ext cx="6477000" cy="1828800"/>
          </a:xfrm>
        </p:spPr>
        <p:txBody>
          <a:bodyPr>
            <a:normAutofit fontScale="90000"/>
          </a:bodyPr>
          <a:lstStyle/>
          <a:p>
            <a:pPr algn="ctr"/>
            <a:r>
              <a:rPr lang="en-US" b="1" dirty="0" smtClean="0">
                <a:solidFill>
                  <a:schemeClr val="tx1"/>
                </a:solidFill>
              </a:rPr>
              <a:t>Sexually transmitted infections</a:t>
            </a:r>
            <a:endParaRPr lang="ar-IQ"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a:bodyPr>
          <a:lstStyle/>
          <a:p>
            <a:pPr algn="just" rtl="0"/>
            <a:r>
              <a:rPr lang="en-US" dirty="0" smtClean="0"/>
              <a:t>The history focuses on genital symptoms, with reference to genital ulceration, rash, irritation, pain, swelling and urinary symptoms, especially </a:t>
            </a:r>
            <a:r>
              <a:rPr lang="en-US" dirty="0" err="1" smtClean="0"/>
              <a:t>dysuria</a:t>
            </a:r>
            <a:r>
              <a:rPr lang="en-US" dirty="0" smtClean="0"/>
              <a:t>. </a:t>
            </a:r>
          </a:p>
          <a:p>
            <a:pPr algn="just" rtl="0"/>
            <a:r>
              <a:rPr lang="en-US" dirty="0" smtClean="0"/>
              <a:t>In men, the clinician should ask about urethral discharge, and in women, vaginal discharge, pelvic pain or </a:t>
            </a:r>
            <a:r>
              <a:rPr lang="en-US" dirty="0" err="1" smtClean="0"/>
              <a:t>dyspareunia</a:t>
            </a:r>
            <a:r>
              <a:rPr lang="en-US" dirty="0" smtClean="0"/>
              <a:t>.</a:t>
            </a:r>
            <a:endParaRPr lang="ar-IQ"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fontScale="92500"/>
          </a:bodyPr>
          <a:lstStyle/>
          <a:p>
            <a:pPr algn="just" rtl="0"/>
            <a:r>
              <a:rPr lang="en-US" dirty="0" smtClean="0"/>
              <a:t>Resolution of </a:t>
            </a:r>
            <a:r>
              <a:rPr lang="en-US" dirty="0" smtClean="0"/>
              <a:t>clinical signs </a:t>
            </a:r>
            <a:r>
              <a:rPr lang="en-US" dirty="0" smtClean="0"/>
              <a:t>in early syphilis with declining </a:t>
            </a:r>
            <a:r>
              <a:rPr lang="en-US" dirty="0" err="1" smtClean="0"/>
              <a:t>titres</a:t>
            </a:r>
            <a:r>
              <a:rPr lang="en-US" dirty="0" smtClean="0"/>
              <a:t> for non-</a:t>
            </a:r>
            <a:r>
              <a:rPr lang="en-US" dirty="0" err="1" smtClean="0"/>
              <a:t>treponemal</a:t>
            </a:r>
            <a:r>
              <a:rPr lang="en-US" dirty="0" smtClean="0"/>
              <a:t> tests</a:t>
            </a:r>
            <a:r>
              <a:rPr lang="en-US" dirty="0" smtClean="0"/>
              <a:t>, usually to undetectable levels </a:t>
            </a:r>
            <a:r>
              <a:rPr lang="en-US" dirty="0" smtClean="0"/>
              <a:t>within 6 </a:t>
            </a:r>
            <a:r>
              <a:rPr lang="en-US" dirty="0" smtClean="0"/>
              <a:t>months for primary syphilis and 12–18 months </a:t>
            </a:r>
            <a:r>
              <a:rPr lang="en-US" dirty="0" smtClean="0"/>
              <a:t>for secondary </a:t>
            </a:r>
            <a:r>
              <a:rPr lang="en-US" dirty="0" smtClean="0"/>
              <a:t>syphilis, are indicators of successful treatment.</a:t>
            </a:r>
          </a:p>
          <a:p>
            <a:pPr algn="just" rtl="0"/>
            <a:r>
              <a:rPr lang="en-US" dirty="0" smtClean="0"/>
              <a:t>Specific </a:t>
            </a:r>
            <a:r>
              <a:rPr lang="en-US" dirty="0" err="1" smtClean="0"/>
              <a:t>treponemal</a:t>
            </a:r>
            <a:r>
              <a:rPr lang="en-US" dirty="0" smtClean="0"/>
              <a:t> antibody tests may remain </a:t>
            </a:r>
            <a:r>
              <a:rPr lang="en-US" dirty="0" smtClean="0"/>
              <a:t>positive for </a:t>
            </a:r>
            <a:r>
              <a:rPr lang="en-US" dirty="0" smtClean="0"/>
              <a:t>life. </a:t>
            </a:r>
            <a:endParaRPr lang="en-US" dirty="0" smtClean="0"/>
          </a:p>
          <a:p>
            <a:pPr algn="just" rtl="0"/>
            <a:r>
              <a:rPr lang="en-US" dirty="0" smtClean="0"/>
              <a:t>In </a:t>
            </a:r>
            <a:r>
              <a:rPr lang="en-US" dirty="0" smtClean="0"/>
              <a:t>patients who have had syphilis for </a:t>
            </a:r>
            <a:r>
              <a:rPr lang="en-US" dirty="0" smtClean="0"/>
              <a:t>many years </a:t>
            </a:r>
            <a:r>
              <a:rPr lang="en-US" dirty="0" smtClean="0"/>
              <a:t>there may be little serological response </a:t>
            </a:r>
            <a:r>
              <a:rPr lang="en-US" dirty="0" smtClean="0"/>
              <a:t>following treatment</a:t>
            </a:r>
            <a:r>
              <a:rPr lang="en-US" dirty="0" smtClean="0"/>
              <a:t>.</a:t>
            </a:r>
            <a:endParaRPr lang="ar-IQ"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4000" dirty="0" smtClean="0">
                <a:solidFill>
                  <a:schemeClr val="tx1"/>
                </a:solidFill>
              </a:rPr>
              <a:t>Pregnancy:</a:t>
            </a:r>
            <a:endParaRPr lang="ar-IQ" sz="4000" dirty="0">
              <a:solidFill>
                <a:schemeClr val="tx1"/>
              </a:solidFill>
            </a:endParaRPr>
          </a:p>
        </p:txBody>
      </p:sp>
      <p:sp>
        <p:nvSpPr>
          <p:cNvPr id="3" name="عنصر نائب للمحتوى 2"/>
          <p:cNvSpPr>
            <a:spLocks noGrp="1"/>
          </p:cNvSpPr>
          <p:nvPr>
            <p:ph sz="quarter" idx="1"/>
          </p:nvPr>
        </p:nvSpPr>
        <p:spPr/>
        <p:txBody>
          <a:bodyPr>
            <a:normAutofit/>
          </a:bodyPr>
          <a:lstStyle/>
          <a:p>
            <a:pPr algn="just" rtl="0"/>
            <a:r>
              <a:rPr lang="en-US" dirty="0" smtClean="0"/>
              <a:t>Penicillin is the treatment of choice in pregnancy.</a:t>
            </a:r>
          </a:p>
          <a:p>
            <a:pPr algn="just" rtl="0"/>
            <a:r>
              <a:rPr lang="en-US" dirty="0" smtClean="0"/>
              <a:t>Erythromycin </a:t>
            </a:r>
            <a:r>
              <a:rPr lang="en-US" dirty="0" err="1" smtClean="0"/>
              <a:t>stearate</a:t>
            </a:r>
            <a:r>
              <a:rPr lang="en-US" dirty="0" smtClean="0"/>
              <a:t> can be given if there is </a:t>
            </a:r>
            <a:r>
              <a:rPr lang="en-US" dirty="0" smtClean="0"/>
              <a:t>penicillin hypersensitivity</a:t>
            </a:r>
            <a:r>
              <a:rPr lang="en-US" dirty="0" smtClean="0"/>
              <a:t>, but crosses the placenta poorly; </a:t>
            </a:r>
            <a:r>
              <a:rPr lang="en-US" dirty="0" smtClean="0"/>
              <a:t>the newborn </a:t>
            </a:r>
            <a:r>
              <a:rPr lang="en-US" dirty="0" smtClean="0"/>
              <a:t>baby must therefore be treated with a </a:t>
            </a:r>
            <a:r>
              <a:rPr lang="en-US" dirty="0" smtClean="0"/>
              <a:t>course of </a:t>
            </a:r>
            <a:r>
              <a:rPr lang="en-US" dirty="0" smtClean="0"/>
              <a:t>penicillin and consideration given to retreating </a:t>
            </a:r>
            <a:r>
              <a:rPr lang="en-US" dirty="0" smtClean="0"/>
              <a:t>the mother</a:t>
            </a:r>
            <a:r>
              <a:rPr lang="en-US" dirty="0" smtClean="0"/>
              <a:t>.</a:t>
            </a:r>
            <a:endParaRPr lang="ar-IQ"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a:bodyPr>
          <a:lstStyle/>
          <a:p>
            <a:pPr algn="just" rtl="0"/>
            <a:r>
              <a:rPr lang="en-US" dirty="0" smtClean="0"/>
              <a:t>Some specialists recommend penicillin </a:t>
            </a:r>
            <a:r>
              <a:rPr lang="en-US" dirty="0" err="1" smtClean="0"/>
              <a:t>desensitisation</a:t>
            </a:r>
            <a:r>
              <a:rPr lang="en-US" dirty="0" smtClean="0"/>
              <a:t> for </a:t>
            </a:r>
            <a:r>
              <a:rPr lang="en-US" dirty="0" smtClean="0"/>
              <a:t>pregnant mothers so that penicillin can </a:t>
            </a:r>
            <a:r>
              <a:rPr lang="en-US" dirty="0" smtClean="0"/>
              <a:t>be given </a:t>
            </a:r>
            <a:r>
              <a:rPr lang="en-US" dirty="0" smtClean="0"/>
              <a:t>during temporary </a:t>
            </a:r>
            <a:r>
              <a:rPr lang="en-US" dirty="0" smtClean="0"/>
              <a:t>tolerance. The </a:t>
            </a:r>
            <a:r>
              <a:rPr lang="en-US" dirty="0" smtClean="0"/>
              <a:t>author has </a:t>
            </a:r>
            <a:r>
              <a:rPr lang="en-US" dirty="0" smtClean="0"/>
              <a:t>successfully prescribed </a:t>
            </a:r>
            <a:r>
              <a:rPr lang="en-US" dirty="0" err="1" smtClean="0"/>
              <a:t>ceftriaxone</a:t>
            </a:r>
            <a:r>
              <a:rPr lang="en-US" dirty="0" smtClean="0"/>
              <a:t> 250 mg </a:t>
            </a:r>
            <a:r>
              <a:rPr lang="en-US" dirty="0" err="1" smtClean="0"/>
              <a:t>i.m</a:t>
            </a:r>
            <a:r>
              <a:rPr lang="en-US" dirty="0" smtClean="0"/>
              <a:t>. for 10 </a:t>
            </a:r>
            <a:r>
              <a:rPr lang="en-US" dirty="0" smtClean="0"/>
              <a:t>days in </a:t>
            </a:r>
            <a:r>
              <a:rPr lang="en-US" dirty="0" smtClean="0"/>
              <a:t>this situation. </a:t>
            </a:r>
            <a:endParaRPr lang="en-US" dirty="0" smtClean="0"/>
          </a:p>
          <a:p>
            <a:pPr algn="just" rtl="0"/>
            <a:r>
              <a:rPr lang="en-US" dirty="0" smtClean="0"/>
              <a:t>Babies </a:t>
            </a:r>
            <a:r>
              <a:rPr lang="en-US" dirty="0" smtClean="0"/>
              <a:t>should be treated in </a:t>
            </a:r>
            <a:r>
              <a:rPr lang="en-US" dirty="0" smtClean="0"/>
              <a:t>hospital with </a:t>
            </a:r>
            <a:r>
              <a:rPr lang="en-US" dirty="0" smtClean="0"/>
              <a:t>the help of a pediatrician.</a:t>
            </a:r>
            <a:endParaRPr lang="ar-IQ"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4000" dirty="0" smtClean="0">
                <a:solidFill>
                  <a:schemeClr val="tx1"/>
                </a:solidFill>
              </a:rPr>
              <a:t>Treatment </a:t>
            </a:r>
            <a:r>
              <a:rPr lang="en-US" sz="4000" dirty="0" smtClean="0">
                <a:solidFill>
                  <a:schemeClr val="tx1"/>
                </a:solidFill>
              </a:rPr>
              <a:t>reactions:</a:t>
            </a:r>
            <a:endParaRPr lang="ar-IQ" sz="4000" dirty="0">
              <a:solidFill>
                <a:schemeClr val="tx1"/>
              </a:solidFill>
            </a:endParaRPr>
          </a:p>
        </p:txBody>
      </p:sp>
      <p:sp>
        <p:nvSpPr>
          <p:cNvPr id="3" name="عنصر نائب للمحتوى 2"/>
          <p:cNvSpPr>
            <a:spLocks noGrp="1"/>
          </p:cNvSpPr>
          <p:nvPr>
            <p:ph sz="quarter" idx="1"/>
          </p:nvPr>
        </p:nvSpPr>
        <p:spPr/>
        <p:txBody>
          <a:bodyPr>
            <a:normAutofit/>
          </a:bodyPr>
          <a:lstStyle/>
          <a:p>
            <a:pPr algn="just" rtl="0">
              <a:buNone/>
            </a:pPr>
            <a:r>
              <a:rPr lang="en-US" dirty="0" smtClean="0"/>
              <a:t>a. </a:t>
            </a:r>
            <a:r>
              <a:rPr lang="en-US" b="1" dirty="0" smtClean="0">
                <a:solidFill>
                  <a:srgbClr val="FF0000"/>
                </a:solidFill>
              </a:rPr>
              <a:t>Anaphylaxis: </a:t>
            </a:r>
            <a:r>
              <a:rPr lang="en-US" dirty="0" smtClean="0"/>
              <a:t>Penicillin </a:t>
            </a:r>
            <a:r>
              <a:rPr lang="en-US" dirty="0" smtClean="0"/>
              <a:t>is a common cause; </a:t>
            </a:r>
            <a:r>
              <a:rPr lang="en-US" dirty="0" smtClean="0"/>
              <a:t>on-site facilities </a:t>
            </a:r>
            <a:r>
              <a:rPr lang="en-US" dirty="0" smtClean="0"/>
              <a:t>should be available for </a:t>
            </a:r>
            <a:r>
              <a:rPr lang="en-US" dirty="0" smtClean="0"/>
              <a:t>management.</a:t>
            </a:r>
          </a:p>
          <a:p>
            <a:pPr algn="just" rtl="0">
              <a:buNone/>
            </a:pPr>
            <a:r>
              <a:rPr lang="en-US" dirty="0" smtClean="0"/>
              <a:t>b.</a:t>
            </a:r>
            <a:r>
              <a:rPr lang="en-US" b="1" dirty="0" smtClean="0">
                <a:solidFill>
                  <a:srgbClr val="FF0000"/>
                </a:solidFill>
              </a:rPr>
              <a:t> </a:t>
            </a:r>
            <a:r>
              <a:rPr lang="en-US" b="1" dirty="0" err="1" smtClean="0">
                <a:solidFill>
                  <a:srgbClr val="FF0000"/>
                </a:solidFill>
              </a:rPr>
              <a:t>Jarisch–Herxheimer</a:t>
            </a:r>
            <a:r>
              <a:rPr lang="en-US" b="1" dirty="0" smtClean="0">
                <a:solidFill>
                  <a:srgbClr val="FF0000"/>
                </a:solidFill>
              </a:rPr>
              <a:t> </a:t>
            </a:r>
            <a:r>
              <a:rPr lang="en-US" b="1" dirty="0" smtClean="0">
                <a:solidFill>
                  <a:srgbClr val="FF0000"/>
                </a:solidFill>
              </a:rPr>
              <a:t>reaction: </a:t>
            </a:r>
            <a:r>
              <a:rPr lang="en-US" dirty="0" smtClean="0"/>
              <a:t>This </a:t>
            </a:r>
            <a:r>
              <a:rPr lang="en-US" dirty="0" smtClean="0"/>
              <a:t>is an acute </a:t>
            </a:r>
            <a:r>
              <a:rPr lang="en-US" dirty="0" smtClean="0"/>
              <a:t>febrile reaction </a:t>
            </a:r>
            <a:r>
              <a:rPr lang="en-US" dirty="0" smtClean="0"/>
              <a:t>that follows treatment and is </a:t>
            </a:r>
            <a:r>
              <a:rPr lang="en-US" dirty="0" err="1" smtClean="0"/>
              <a:t>characterised</a:t>
            </a:r>
            <a:r>
              <a:rPr lang="en-US" dirty="0" smtClean="0"/>
              <a:t> by </a:t>
            </a:r>
            <a:r>
              <a:rPr lang="en-US" dirty="0" smtClean="0"/>
              <a:t>headache, malaise and </a:t>
            </a:r>
            <a:r>
              <a:rPr lang="en-US" dirty="0" err="1" smtClean="0"/>
              <a:t>myalgia</a:t>
            </a:r>
            <a:r>
              <a:rPr lang="en-US" dirty="0" smtClean="0"/>
              <a:t>; it resolves </a:t>
            </a:r>
            <a:r>
              <a:rPr lang="en-US" dirty="0" smtClean="0"/>
              <a:t>within 24 </a:t>
            </a:r>
            <a:r>
              <a:rPr lang="en-US" dirty="0" smtClean="0"/>
              <a:t>hours. It is common in early syphilis and rare </a:t>
            </a:r>
            <a:r>
              <a:rPr lang="en-US" dirty="0" smtClean="0"/>
              <a:t>in late </a:t>
            </a:r>
            <a:r>
              <a:rPr lang="en-US" dirty="0" smtClean="0"/>
              <a:t>syphilis.</a:t>
            </a:r>
            <a:endParaRPr lang="ar-IQ" b="1" dirty="0">
              <a:solidFill>
                <a:srgbClr val="FF0000"/>
              </a:solidFill>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a:bodyPr>
          <a:lstStyle/>
          <a:p>
            <a:pPr algn="just" rtl="0">
              <a:buNone/>
            </a:pPr>
            <a:r>
              <a:rPr lang="en-US" dirty="0" smtClean="0"/>
              <a:t>     Fetal </a:t>
            </a:r>
            <a:r>
              <a:rPr lang="en-US" dirty="0" smtClean="0"/>
              <a:t>distress or premature </a:t>
            </a:r>
            <a:r>
              <a:rPr lang="en-US" dirty="0" err="1" smtClean="0"/>
              <a:t>labour</a:t>
            </a:r>
            <a:r>
              <a:rPr lang="en-US" dirty="0" smtClean="0"/>
              <a:t> </a:t>
            </a:r>
            <a:r>
              <a:rPr lang="en-US" dirty="0" smtClean="0"/>
              <a:t>can occur </a:t>
            </a:r>
            <a:r>
              <a:rPr lang="en-US" dirty="0" smtClean="0"/>
              <a:t>in pregnancy. The reaction may also </a:t>
            </a:r>
            <a:r>
              <a:rPr lang="en-US" dirty="0" smtClean="0"/>
              <a:t>cause worsening </a:t>
            </a:r>
            <a:r>
              <a:rPr lang="en-US" dirty="0" smtClean="0"/>
              <a:t>of neurological (cerebral artery </a:t>
            </a:r>
            <a:r>
              <a:rPr lang="en-US" dirty="0" smtClean="0"/>
              <a:t>occlusion) or </a:t>
            </a:r>
            <a:r>
              <a:rPr lang="en-US" dirty="0" smtClean="0"/>
              <a:t>ophthalmic (</a:t>
            </a:r>
            <a:r>
              <a:rPr lang="en-US" dirty="0" err="1" smtClean="0"/>
              <a:t>uveitis</a:t>
            </a:r>
            <a:r>
              <a:rPr lang="en-US" dirty="0" smtClean="0"/>
              <a:t>, optic neuritis) </a:t>
            </a:r>
            <a:r>
              <a:rPr lang="en-US" dirty="0" smtClean="0"/>
              <a:t>disease, myocardial </a:t>
            </a:r>
            <a:r>
              <a:rPr lang="en-US" dirty="0" err="1" smtClean="0"/>
              <a:t>ischaemia</a:t>
            </a:r>
            <a:r>
              <a:rPr lang="en-US" dirty="0" smtClean="0"/>
              <a:t> (inflammation of the </a:t>
            </a:r>
            <a:r>
              <a:rPr lang="en-US" dirty="0" smtClean="0"/>
              <a:t>coronary </a:t>
            </a:r>
            <a:r>
              <a:rPr lang="en-US" dirty="0" err="1" smtClean="0"/>
              <a:t>ostia</a:t>
            </a:r>
            <a:r>
              <a:rPr lang="en-US" dirty="0" smtClean="0"/>
              <a:t>) and laryngeal </a:t>
            </a:r>
            <a:r>
              <a:rPr lang="en-US" dirty="0" err="1" smtClean="0"/>
              <a:t>stenosis</a:t>
            </a:r>
            <a:r>
              <a:rPr lang="en-US" dirty="0" smtClean="0"/>
              <a:t> (swelling of a </a:t>
            </a:r>
            <a:r>
              <a:rPr lang="en-US" dirty="0" err="1" smtClean="0"/>
              <a:t>gumma</a:t>
            </a:r>
            <a:r>
              <a:rPr lang="en-US" dirty="0" smtClean="0"/>
              <a:t>).</a:t>
            </a:r>
            <a:endParaRPr lang="ar-IQ"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a:bodyPr>
          <a:lstStyle/>
          <a:p>
            <a:pPr algn="just" rtl="0">
              <a:buNone/>
            </a:pPr>
            <a:r>
              <a:rPr lang="en-US" dirty="0" smtClean="0"/>
              <a:t>     </a:t>
            </a:r>
            <a:r>
              <a:rPr lang="en-US" dirty="0" err="1" smtClean="0"/>
              <a:t>Prednisolone</a:t>
            </a:r>
            <a:r>
              <a:rPr lang="en-US" dirty="0" smtClean="0"/>
              <a:t> </a:t>
            </a:r>
            <a:r>
              <a:rPr lang="en-US" dirty="0" smtClean="0"/>
              <a:t>10–20 mg orally 8-hourly for 3 </a:t>
            </a:r>
            <a:r>
              <a:rPr lang="en-US" dirty="0" smtClean="0"/>
              <a:t>days is </a:t>
            </a:r>
            <a:r>
              <a:rPr lang="en-US" dirty="0" smtClean="0"/>
              <a:t>recommended to prevent the reaction in </a:t>
            </a:r>
            <a:r>
              <a:rPr lang="en-US" dirty="0" smtClean="0"/>
              <a:t>patients with </a:t>
            </a:r>
            <a:r>
              <a:rPr lang="en-US" dirty="0" smtClean="0"/>
              <a:t>these forms of the disease; </a:t>
            </a:r>
            <a:r>
              <a:rPr lang="en-US" dirty="0" err="1" smtClean="0"/>
              <a:t>antisyphilitic</a:t>
            </a:r>
            <a:r>
              <a:rPr lang="en-US" dirty="0" smtClean="0"/>
              <a:t> treatment </a:t>
            </a:r>
            <a:r>
              <a:rPr lang="en-US" dirty="0" smtClean="0"/>
              <a:t>can be started 24 hours after </a:t>
            </a:r>
            <a:r>
              <a:rPr lang="en-US" dirty="0" smtClean="0"/>
              <a:t>introducing corticosteroids</a:t>
            </a:r>
            <a:r>
              <a:rPr lang="en-US" dirty="0" smtClean="0"/>
              <a:t>. In high-risk situations it is wise </a:t>
            </a:r>
            <a:r>
              <a:rPr lang="en-US" dirty="0" smtClean="0"/>
              <a:t>to initiate </a:t>
            </a:r>
            <a:r>
              <a:rPr lang="en-US" dirty="0" smtClean="0"/>
              <a:t>therapy in hospital.</a:t>
            </a:r>
            <a:endParaRPr lang="ar-IQ"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a:bodyPr>
          <a:lstStyle/>
          <a:p>
            <a:pPr algn="just" rtl="0">
              <a:buNone/>
            </a:pPr>
            <a:r>
              <a:rPr lang="en-US" dirty="0" smtClean="0"/>
              <a:t>c. </a:t>
            </a:r>
            <a:r>
              <a:rPr lang="en-US" b="1" dirty="0" smtClean="0">
                <a:solidFill>
                  <a:srgbClr val="FF0000"/>
                </a:solidFill>
              </a:rPr>
              <a:t>Procaine </a:t>
            </a:r>
            <a:r>
              <a:rPr lang="en-US" b="1" dirty="0" smtClean="0">
                <a:solidFill>
                  <a:srgbClr val="FF0000"/>
                </a:solidFill>
              </a:rPr>
              <a:t>reaction: </a:t>
            </a:r>
            <a:r>
              <a:rPr lang="en-US" dirty="0" smtClean="0"/>
              <a:t>Fear </a:t>
            </a:r>
            <a:r>
              <a:rPr lang="en-US" dirty="0" smtClean="0"/>
              <a:t>of impending death </a:t>
            </a:r>
            <a:r>
              <a:rPr lang="en-US" dirty="0" smtClean="0"/>
              <a:t>occurs immediately </a:t>
            </a:r>
            <a:r>
              <a:rPr lang="en-US" dirty="0" smtClean="0"/>
              <a:t>after the accidental </a:t>
            </a:r>
            <a:r>
              <a:rPr lang="en-US" dirty="0" smtClean="0"/>
              <a:t>intravenous injection </a:t>
            </a:r>
            <a:r>
              <a:rPr lang="en-US" dirty="0" smtClean="0"/>
              <a:t>of procaine penicillin and may </a:t>
            </a:r>
            <a:r>
              <a:rPr lang="en-US" dirty="0" smtClean="0"/>
              <a:t>be associated </a:t>
            </a:r>
            <a:r>
              <a:rPr lang="en-US" dirty="0" smtClean="0"/>
              <a:t>with hallucinations or fits. </a:t>
            </a:r>
            <a:r>
              <a:rPr lang="en-US" dirty="0" smtClean="0"/>
              <a:t>Symptoms are </a:t>
            </a:r>
            <a:r>
              <a:rPr lang="en-US" dirty="0" smtClean="0"/>
              <a:t>short-lived, but verbal assurance and </a:t>
            </a:r>
            <a:r>
              <a:rPr lang="en-US" dirty="0" smtClean="0"/>
              <a:t>sometimes physical </a:t>
            </a:r>
            <a:r>
              <a:rPr lang="en-US" dirty="0" smtClean="0"/>
              <a:t>restraint are needed. The reaction </a:t>
            </a:r>
            <a:r>
              <a:rPr lang="en-US" dirty="0" smtClean="0"/>
              <a:t>can be </a:t>
            </a:r>
            <a:r>
              <a:rPr lang="en-US" dirty="0" smtClean="0"/>
              <a:t>prevented by aspiration before </a:t>
            </a:r>
            <a:r>
              <a:rPr lang="en-US" dirty="0" smtClean="0"/>
              <a:t>intramuscular injection </a:t>
            </a:r>
            <a:r>
              <a:rPr lang="en-US" dirty="0" smtClean="0"/>
              <a:t>to ensure the needle is not in a blood vessel.</a:t>
            </a:r>
            <a:endParaRPr lang="ar-IQ" b="1" dirty="0">
              <a:solidFill>
                <a:srgbClr val="FF0000"/>
              </a:solidFill>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err="1" smtClean="0">
                <a:ln w="1905"/>
                <a:solidFill>
                  <a:srgbClr val="0070C0"/>
                </a:solidFill>
                <a:effectLst>
                  <a:innerShdw blurRad="69850" dist="43180" dir="5400000">
                    <a:srgbClr val="000000">
                      <a:alpha val="65000"/>
                    </a:srgbClr>
                  </a:innerShdw>
                </a:effectLst>
              </a:rPr>
              <a:t>Gonorrhoea</a:t>
            </a:r>
            <a:r>
              <a:rPr lang="en-US" b="1" dirty="0" smtClean="0">
                <a:ln w="1905"/>
                <a:solidFill>
                  <a:srgbClr val="0070C0"/>
                </a:solidFill>
                <a:effectLst>
                  <a:innerShdw blurRad="69850" dist="43180" dir="5400000">
                    <a:srgbClr val="000000">
                      <a:alpha val="65000"/>
                    </a:srgbClr>
                  </a:innerShdw>
                </a:effectLst>
              </a:rPr>
              <a:t>:</a:t>
            </a:r>
            <a:endParaRPr lang="ar-IQ" b="1" dirty="0">
              <a:ln w="1905"/>
              <a:solidFill>
                <a:srgbClr val="0070C0"/>
              </a:solidFill>
              <a:effectLst>
                <a:innerShdw blurRad="69850" dist="43180" dir="5400000">
                  <a:srgbClr val="000000">
                    <a:alpha val="65000"/>
                  </a:srgbClr>
                </a:innerShdw>
              </a:effectLst>
            </a:endParaRPr>
          </a:p>
        </p:txBody>
      </p:sp>
      <p:sp>
        <p:nvSpPr>
          <p:cNvPr id="3" name="عنصر نائب للمحتوى 2"/>
          <p:cNvSpPr>
            <a:spLocks noGrp="1"/>
          </p:cNvSpPr>
          <p:nvPr>
            <p:ph sz="quarter" idx="1"/>
          </p:nvPr>
        </p:nvSpPr>
        <p:spPr/>
        <p:txBody>
          <a:bodyPr>
            <a:normAutofit/>
          </a:bodyPr>
          <a:lstStyle/>
          <a:p>
            <a:pPr algn="just" rtl="0"/>
            <a:r>
              <a:rPr lang="en-US" dirty="0" err="1" smtClean="0"/>
              <a:t>Gonorrhoea</a:t>
            </a:r>
            <a:r>
              <a:rPr lang="en-US" dirty="0" smtClean="0"/>
              <a:t> is caused by infection with </a:t>
            </a:r>
            <a:r>
              <a:rPr lang="en-US" i="1" dirty="0" err="1" smtClean="0"/>
              <a:t>Neisseria</a:t>
            </a:r>
            <a:r>
              <a:rPr lang="en-US" i="1" dirty="0" smtClean="0"/>
              <a:t> </a:t>
            </a:r>
            <a:r>
              <a:rPr lang="en-US" i="1" dirty="0" err="1" smtClean="0"/>
              <a:t>gonorrhoeae</a:t>
            </a:r>
            <a:r>
              <a:rPr lang="en-US" i="1" dirty="0" smtClean="0"/>
              <a:t> </a:t>
            </a:r>
            <a:r>
              <a:rPr lang="en-US" dirty="0" smtClean="0"/>
              <a:t>and </a:t>
            </a:r>
            <a:r>
              <a:rPr lang="en-US" dirty="0" smtClean="0"/>
              <a:t>may involve columnar epithelium in the </a:t>
            </a:r>
            <a:r>
              <a:rPr lang="en-US" dirty="0" smtClean="0"/>
              <a:t>lower genital </a:t>
            </a:r>
            <a:r>
              <a:rPr lang="en-US" dirty="0" smtClean="0"/>
              <a:t>tract, rectum, pharynx and eyes. </a:t>
            </a:r>
            <a:endParaRPr lang="en-US" dirty="0" smtClean="0"/>
          </a:p>
          <a:p>
            <a:pPr algn="just" rtl="0"/>
            <a:r>
              <a:rPr lang="en-US" dirty="0" smtClean="0"/>
              <a:t>Transmission is usually </a:t>
            </a:r>
            <a:r>
              <a:rPr lang="en-US" dirty="0" smtClean="0"/>
              <a:t>the result of vaginal, anal or oral sex. </a:t>
            </a:r>
            <a:endParaRPr lang="en-US" dirty="0" smtClean="0"/>
          </a:p>
          <a:p>
            <a:pPr algn="just" rtl="0"/>
            <a:r>
              <a:rPr lang="en-US" dirty="0" err="1" smtClean="0"/>
              <a:t>Gonococcal</a:t>
            </a:r>
            <a:r>
              <a:rPr lang="en-US" dirty="0" smtClean="0"/>
              <a:t> conjunctivitis </a:t>
            </a:r>
            <a:r>
              <a:rPr lang="en-US" dirty="0" smtClean="0"/>
              <a:t>may be the result of accidental </a:t>
            </a:r>
            <a:r>
              <a:rPr lang="en-US" dirty="0" smtClean="0"/>
              <a:t>infection from </a:t>
            </a:r>
            <a:r>
              <a:rPr lang="en-US" dirty="0" smtClean="0"/>
              <a:t>contaminated fingers.</a:t>
            </a:r>
            <a:endParaRPr lang="ar-IQ"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endParaRPr lang="ar-IQ"/>
          </a:p>
        </p:txBody>
      </p:sp>
      <p:sp>
        <p:nvSpPr>
          <p:cNvPr id="5" name="عنصر نائب للمحتوى 4"/>
          <p:cNvSpPr>
            <a:spLocks noGrp="1"/>
          </p:cNvSpPr>
          <p:nvPr>
            <p:ph sz="quarter" idx="1"/>
          </p:nvPr>
        </p:nvSpPr>
        <p:spPr/>
        <p:txBody>
          <a:bodyPr>
            <a:normAutofit fontScale="92500" lnSpcReduction="10000"/>
          </a:bodyPr>
          <a:lstStyle/>
          <a:p>
            <a:pPr algn="just" rtl="0"/>
            <a:r>
              <a:rPr lang="en-US" dirty="0" smtClean="0"/>
              <a:t>Untreated mothers </a:t>
            </a:r>
            <a:r>
              <a:rPr lang="en-US" dirty="0" smtClean="0"/>
              <a:t>may infect </a:t>
            </a:r>
            <a:r>
              <a:rPr lang="en-US" dirty="0" smtClean="0"/>
              <a:t>their babies during delivery, resulting in </a:t>
            </a:r>
            <a:r>
              <a:rPr lang="en-US" dirty="0" err="1" smtClean="0"/>
              <a:t>ophthalmia</a:t>
            </a:r>
            <a:r>
              <a:rPr lang="en-US" dirty="0" smtClean="0"/>
              <a:t> </a:t>
            </a:r>
            <a:r>
              <a:rPr lang="en-US" dirty="0" err="1" smtClean="0"/>
              <a:t>neonatorum</a:t>
            </a:r>
            <a:r>
              <a:rPr lang="en-US" dirty="0" smtClean="0"/>
              <a:t>. </a:t>
            </a:r>
          </a:p>
          <a:p>
            <a:pPr algn="just" rtl="0"/>
            <a:r>
              <a:rPr lang="en-US" dirty="0" smtClean="0"/>
              <a:t>Infection </a:t>
            </a:r>
            <a:r>
              <a:rPr lang="en-US" dirty="0" smtClean="0"/>
              <a:t>of children </a:t>
            </a:r>
            <a:r>
              <a:rPr lang="en-US" dirty="0" smtClean="0"/>
              <a:t>beyond the </a:t>
            </a:r>
            <a:r>
              <a:rPr lang="en-US" dirty="0" smtClean="0"/>
              <a:t>neonatal period is usually indicative of </a:t>
            </a:r>
            <a:r>
              <a:rPr lang="en-US" dirty="0" smtClean="0"/>
              <a:t>sexual abuse</a:t>
            </a:r>
            <a:r>
              <a:rPr lang="en-US" dirty="0" smtClean="0"/>
              <a:t>.</a:t>
            </a:r>
            <a:endParaRPr lang="ar-IQ" dirty="0"/>
          </a:p>
        </p:txBody>
      </p:sp>
      <p:pic>
        <p:nvPicPr>
          <p:cNvPr id="7" name="عنصر نائب للمحتوى 6" descr="Capture.PNG"/>
          <p:cNvPicPr>
            <a:picLocks noGrp="1" noChangeAspect="1"/>
          </p:cNvPicPr>
          <p:nvPr>
            <p:ph sz="quarter" idx="2"/>
          </p:nvPr>
        </p:nvPicPr>
        <p:blipFill>
          <a:blip r:embed="rId2"/>
          <a:stretch>
            <a:fillRect/>
          </a:stretch>
        </p:blipFill>
        <p:spPr>
          <a:xfrm>
            <a:off x="5166604" y="1589088"/>
            <a:ext cx="3243091" cy="4572000"/>
          </a:xfrm>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lstStyle/>
          <a:p>
            <a:r>
              <a:rPr lang="en-US" b="1" dirty="0" smtClean="0"/>
              <a:t>Clinical </a:t>
            </a:r>
            <a:r>
              <a:rPr lang="en-US" b="1" dirty="0" smtClean="0"/>
              <a:t>features:</a:t>
            </a:r>
            <a:endParaRPr lang="ar-IQ" dirty="0"/>
          </a:p>
        </p:txBody>
      </p:sp>
      <p:sp>
        <p:nvSpPr>
          <p:cNvPr id="6" name="عنصر نائب للمحتوى 5"/>
          <p:cNvSpPr>
            <a:spLocks noGrp="1"/>
          </p:cNvSpPr>
          <p:nvPr>
            <p:ph sz="quarter" idx="1"/>
          </p:nvPr>
        </p:nvSpPr>
        <p:spPr/>
        <p:txBody>
          <a:bodyPr>
            <a:normAutofit/>
          </a:bodyPr>
          <a:lstStyle/>
          <a:p>
            <a:pPr algn="just" rtl="0"/>
            <a:r>
              <a:rPr lang="en-US" dirty="0" smtClean="0"/>
              <a:t>The incubation period is usually 2–10 days. </a:t>
            </a:r>
            <a:endParaRPr lang="en-US" dirty="0" smtClean="0"/>
          </a:p>
          <a:p>
            <a:pPr algn="just" rtl="0"/>
            <a:r>
              <a:rPr lang="en-US" dirty="0" smtClean="0"/>
              <a:t>In </a:t>
            </a:r>
            <a:r>
              <a:rPr lang="en-US" dirty="0" smtClean="0"/>
              <a:t>men </a:t>
            </a:r>
            <a:r>
              <a:rPr lang="en-US" dirty="0" smtClean="0"/>
              <a:t>the anterior </a:t>
            </a:r>
            <a:r>
              <a:rPr lang="en-US" dirty="0" smtClean="0"/>
              <a:t>urethra is commonly infected, causing </a:t>
            </a:r>
            <a:r>
              <a:rPr lang="en-US" dirty="0" smtClean="0"/>
              <a:t>urethral discharge </a:t>
            </a:r>
            <a:r>
              <a:rPr lang="en-US" dirty="0" smtClean="0"/>
              <a:t>and </a:t>
            </a:r>
            <a:r>
              <a:rPr lang="en-US" dirty="0" err="1" smtClean="0"/>
              <a:t>dysuria</a:t>
            </a:r>
            <a:r>
              <a:rPr lang="en-US" dirty="0" smtClean="0"/>
              <a:t>, but symptoms are </a:t>
            </a:r>
            <a:r>
              <a:rPr lang="en-US" dirty="0" smtClean="0"/>
              <a:t>absent in </a:t>
            </a:r>
            <a:r>
              <a:rPr lang="en-US" dirty="0" smtClean="0"/>
              <a:t>about 10% of cases. </a:t>
            </a:r>
            <a:r>
              <a:rPr lang="en-US" dirty="0" smtClean="0"/>
              <a:t>Examination </a:t>
            </a:r>
            <a:r>
              <a:rPr lang="en-US" dirty="0" smtClean="0"/>
              <a:t>will usually </a:t>
            </a:r>
            <a:r>
              <a:rPr lang="en-US" dirty="0" smtClean="0"/>
              <a:t>show a </a:t>
            </a:r>
            <a:r>
              <a:rPr lang="en-US" dirty="0" err="1" smtClean="0"/>
              <a:t>mucopurulent</a:t>
            </a:r>
            <a:r>
              <a:rPr lang="en-US" dirty="0" smtClean="0"/>
              <a:t> or purulent urethral discharge.</a:t>
            </a:r>
            <a:endParaRPr lang="ar-IQ"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a:bodyPr>
          <a:lstStyle/>
          <a:p>
            <a:pPr algn="just" rtl="0"/>
            <a:r>
              <a:rPr lang="en-US" dirty="0" smtClean="0"/>
              <a:t>Enquiry about general health should include menstrual and obstetric history, cervical cytology, recent medication, especially with antimicrobial or antiviral agents, previous STI and allergy. </a:t>
            </a:r>
          </a:p>
          <a:p>
            <a:pPr algn="just" rtl="0"/>
            <a:r>
              <a:rPr lang="en-US" dirty="0" err="1" smtClean="0"/>
              <a:t>Immunisation</a:t>
            </a:r>
            <a:r>
              <a:rPr lang="en-US" dirty="0" smtClean="0"/>
              <a:t> status for hepatitis A and B should be noted, as should information about recreational drug use.</a:t>
            </a:r>
            <a:endParaRPr lang="ar-IQ"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a:bodyPr>
          <a:lstStyle/>
          <a:p>
            <a:pPr algn="just" rtl="0"/>
            <a:r>
              <a:rPr lang="en-US" dirty="0" smtClean="0"/>
              <a:t>Rectal infection </a:t>
            </a:r>
            <a:r>
              <a:rPr lang="en-US" dirty="0" smtClean="0"/>
              <a:t>in MSM is usually asymptomatic but may </a:t>
            </a:r>
            <a:r>
              <a:rPr lang="en-US" dirty="0" smtClean="0"/>
              <a:t>present with </a:t>
            </a:r>
            <a:r>
              <a:rPr lang="en-US" dirty="0" smtClean="0"/>
              <a:t>anal discomfort, discharge or rectal bleeding.</a:t>
            </a:r>
          </a:p>
          <a:p>
            <a:pPr algn="just" rtl="0"/>
            <a:r>
              <a:rPr lang="en-US" dirty="0" err="1" smtClean="0"/>
              <a:t>Proctoscopy</a:t>
            </a:r>
            <a:r>
              <a:rPr lang="en-US" dirty="0" smtClean="0"/>
              <a:t> may reveal either no abnormality, or </a:t>
            </a:r>
            <a:r>
              <a:rPr lang="en-US" dirty="0" smtClean="0"/>
              <a:t>clinical evidence </a:t>
            </a:r>
            <a:r>
              <a:rPr lang="en-US" dirty="0" smtClean="0"/>
              <a:t>of </a:t>
            </a:r>
            <a:r>
              <a:rPr lang="en-US" dirty="0" err="1" smtClean="0"/>
              <a:t>proctitis</a:t>
            </a:r>
            <a:r>
              <a:rPr lang="en-US" dirty="0" smtClean="0"/>
              <a:t> </a:t>
            </a:r>
            <a:r>
              <a:rPr lang="en-US" dirty="0" smtClean="0"/>
              <a:t>such </a:t>
            </a:r>
            <a:r>
              <a:rPr lang="en-US" dirty="0" smtClean="0"/>
              <a:t>as inflamed </a:t>
            </a:r>
            <a:r>
              <a:rPr lang="en-US" dirty="0" smtClean="0"/>
              <a:t>rectal mucosa and </a:t>
            </a:r>
            <a:r>
              <a:rPr lang="en-US" dirty="0" err="1" smtClean="0"/>
              <a:t>mucopus</a:t>
            </a:r>
            <a:r>
              <a:rPr lang="en-US" dirty="0" smtClean="0"/>
              <a:t>.</a:t>
            </a:r>
            <a:endParaRPr lang="ar-IQ"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a:bodyPr>
          <a:lstStyle/>
          <a:p>
            <a:pPr algn="just" rtl="0"/>
            <a:r>
              <a:rPr lang="en-US" dirty="0" smtClean="0"/>
              <a:t>In women, the urethra, </a:t>
            </a:r>
            <a:r>
              <a:rPr lang="en-US" dirty="0" err="1" smtClean="0"/>
              <a:t>paraurethral</a:t>
            </a:r>
            <a:r>
              <a:rPr lang="en-US" dirty="0" smtClean="0"/>
              <a:t> </a:t>
            </a:r>
            <a:r>
              <a:rPr lang="en-US" dirty="0" smtClean="0"/>
              <a:t>glands/ducts, </a:t>
            </a:r>
            <a:r>
              <a:rPr lang="en-US" dirty="0" err="1" smtClean="0"/>
              <a:t>Bartholin’s</a:t>
            </a:r>
            <a:r>
              <a:rPr lang="en-US" dirty="0" smtClean="0"/>
              <a:t> </a:t>
            </a:r>
            <a:r>
              <a:rPr lang="en-US" dirty="0" smtClean="0"/>
              <a:t>glands/ducts or </a:t>
            </a:r>
            <a:r>
              <a:rPr lang="en-US" dirty="0" err="1" smtClean="0"/>
              <a:t>endocervical</a:t>
            </a:r>
            <a:r>
              <a:rPr lang="en-US" dirty="0" smtClean="0"/>
              <a:t> canal may </a:t>
            </a:r>
            <a:r>
              <a:rPr lang="en-US" dirty="0" smtClean="0"/>
              <a:t>be infected</a:t>
            </a:r>
            <a:r>
              <a:rPr lang="en-US" dirty="0" smtClean="0"/>
              <a:t>. </a:t>
            </a:r>
            <a:endParaRPr lang="en-US" dirty="0" smtClean="0"/>
          </a:p>
          <a:p>
            <a:pPr algn="just" rtl="0"/>
            <a:r>
              <a:rPr lang="en-US" dirty="0" smtClean="0"/>
              <a:t>The </a:t>
            </a:r>
            <a:r>
              <a:rPr lang="en-US" dirty="0" smtClean="0"/>
              <a:t>rectum may also be involved either due </a:t>
            </a:r>
            <a:r>
              <a:rPr lang="en-US" dirty="0" smtClean="0"/>
              <a:t>to contamination </a:t>
            </a:r>
            <a:r>
              <a:rPr lang="en-US" dirty="0" smtClean="0"/>
              <a:t>from a </a:t>
            </a:r>
            <a:r>
              <a:rPr lang="en-US" dirty="0" err="1" smtClean="0"/>
              <a:t>urogenital</a:t>
            </a:r>
            <a:r>
              <a:rPr lang="en-US" dirty="0" smtClean="0"/>
              <a:t> site or as a result of </a:t>
            </a:r>
            <a:r>
              <a:rPr lang="en-US" dirty="0" smtClean="0"/>
              <a:t>anal sex</a:t>
            </a:r>
            <a:r>
              <a:rPr lang="en-US" dirty="0" smtClean="0"/>
              <a:t>. </a:t>
            </a:r>
            <a:r>
              <a:rPr lang="en-US" dirty="0" smtClean="0"/>
              <a:t>Occasionally</a:t>
            </a:r>
            <a:r>
              <a:rPr lang="en-US" dirty="0" smtClean="0"/>
              <a:t>, the rectum is the only site infected.</a:t>
            </a:r>
          </a:p>
          <a:p>
            <a:pPr algn="just" rtl="0"/>
            <a:r>
              <a:rPr lang="en-US" dirty="0" smtClean="0"/>
              <a:t>About 80% of women who have </a:t>
            </a:r>
            <a:r>
              <a:rPr lang="en-US" dirty="0" err="1" smtClean="0"/>
              <a:t>gonorrhoea</a:t>
            </a:r>
            <a:r>
              <a:rPr lang="en-US" dirty="0" smtClean="0"/>
              <a:t> are asymptomatic.</a:t>
            </a:r>
            <a:endParaRPr lang="ar-IQ"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a:bodyPr>
          <a:lstStyle/>
          <a:p>
            <a:pPr algn="just" rtl="0"/>
            <a:r>
              <a:rPr lang="en-US" dirty="0" smtClean="0"/>
              <a:t>There may be vaginal discharge or </a:t>
            </a:r>
            <a:r>
              <a:rPr lang="en-US" dirty="0" err="1" smtClean="0"/>
              <a:t>dysuria</a:t>
            </a:r>
            <a:r>
              <a:rPr lang="en-US" dirty="0" smtClean="0"/>
              <a:t> </a:t>
            </a:r>
            <a:r>
              <a:rPr lang="en-US" dirty="0" smtClean="0"/>
              <a:t>but these </a:t>
            </a:r>
            <a:r>
              <a:rPr lang="en-US" dirty="0" smtClean="0"/>
              <a:t>symptoms are often due to additional </a:t>
            </a:r>
            <a:r>
              <a:rPr lang="en-US" dirty="0" smtClean="0"/>
              <a:t>infections such </a:t>
            </a:r>
            <a:r>
              <a:rPr lang="en-US" dirty="0" smtClean="0"/>
              <a:t>as </a:t>
            </a:r>
            <a:r>
              <a:rPr lang="en-US" dirty="0" err="1" smtClean="0"/>
              <a:t>chlamydia</a:t>
            </a:r>
            <a:r>
              <a:rPr lang="en-US" dirty="0" smtClean="0"/>
              <a:t>, </a:t>
            </a:r>
            <a:r>
              <a:rPr lang="en-US" dirty="0" err="1" smtClean="0"/>
              <a:t>trichomoniasis</a:t>
            </a:r>
            <a:r>
              <a:rPr lang="en-US" dirty="0" smtClean="0"/>
              <a:t> or </a:t>
            </a:r>
            <a:r>
              <a:rPr lang="en-US" dirty="0" err="1" smtClean="0"/>
              <a:t>candidiasis</a:t>
            </a:r>
            <a:r>
              <a:rPr lang="en-US" dirty="0" smtClean="0"/>
              <a:t>, making </a:t>
            </a:r>
            <a:r>
              <a:rPr lang="en-US" dirty="0" smtClean="0"/>
              <a:t>full investigation </a:t>
            </a:r>
            <a:r>
              <a:rPr lang="en-US" dirty="0" smtClean="0"/>
              <a:t>essential. </a:t>
            </a:r>
          </a:p>
          <a:p>
            <a:pPr algn="just" rtl="0"/>
            <a:r>
              <a:rPr lang="en-US" dirty="0" smtClean="0"/>
              <a:t>Lower abdominal </a:t>
            </a:r>
            <a:r>
              <a:rPr lang="en-US" dirty="0" smtClean="0"/>
              <a:t>pain, </a:t>
            </a:r>
            <a:r>
              <a:rPr lang="en-US" dirty="0" err="1" smtClean="0"/>
              <a:t>dyspareunia</a:t>
            </a:r>
            <a:r>
              <a:rPr lang="en-US" dirty="0" smtClean="0"/>
              <a:t> and </a:t>
            </a:r>
            <a:r>
              <a:rPr lang="en-US" dirty="0" err="1" smtClean="0"/>
              <a:t>intermenstrual</a:t>
            </a:r>
            <a:r>
              <a:rPr lang="en-US" dirty="0" smtClean="0"/>
              <a:t> </a:t>
            </a:r>
            <a:r>
              <a:rPr lang="en-US" dirty="0" smtClean="0"/>
              <a:t>bleeding may </a:t>
            </a:r>
            <a:r>
              <a:rPr lang="en-US" dirty="0" smtClean="0"/>
              <a:t>be indicative of PID.</a:t>
            </a:r>
            <a:endParaRPr lang="ar-IQ"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lstStyle/>
          <a:p>
            <a:pPr algn="just" rtl="0"/>
            <a:r>
              <a:rPr lang="en-US" dirty="0" smtClean="0"/>
              <a:t>Clinical examination </a:t>
            </a:r>
            <a:r>
              <a:rPr lang="en-US" dirty="0" smtClean="0"/>
              <a:t>may show </a:t>
            </a:r>
            <a:r>
              <a:rPr lang="en-US" dirty="0" smtClean="0"/>
              <a:t>no abnormality or pus may be expressed from </a:t>
            </a:r>
            <a:r>
              <a:rPr lang="en-US" dirty="0" smtClean="0"/>
              <a:t>urethra, </a:t>
            </a:r>
            <a:r>
              <a:rPr lang="en-US" dirty="0" err="1" smtClean="0"/>
              <a:t>paraurethral</a:t>
            </a:r>
            <a:r>
              <a:rPr lang="en-US" dirty="0" smtClean="0"/>
              <a:t> </a:t>
            </a:r>
            <a:r>
              <a:rPr lang="en-US" dirty="0" smtClean="0"/>
              <a:t>ducts or </a:t>
            </a:r>
            <a:r>
              <a:rPr lang="en-US" dirty="0" err="1" smtClean="0"/>
              <a:t>Bartholin’s</a:t>
            </a:r>
            <a:r>
              <a:rPr lang="en-US" dirty="0" smtClean="0"/>
              <a:t> ducts. </a:t>
            </a:r>
            <a:r>
              <a:rPr lang="en-US" dirty="0" smtClean="0"/>
              <a:t>The cervix may </a:t>
            </a:r>
            <a:r>
              <a:rPr lang="en-US" dirty="0" smtClean="0"/>
              <a:t>be inflamed, with </a:t>
            </a:r>
            <a:r>
              <a:rPr lang="en-US" dirty="0" err="1" smtClean="0"/>
              <a:t>mucopurulent</a:t>
            </a:r>
            <a:r>
              <a:rPr lang="en-US" dirty="0" smtClean="0"/>
              <a:t> discharge </a:t>
            </a:r>
            <a:r>
              <a:rPr lang="en-US" dirty="0" smtClean="0"/>
              <a:t>and contact </a:t>
            </a:r>
            <a:r>
              <a:rPr lang="en-US" dirty="0" smtClean="0"/>
              <a:t>bleeding.</a:t>
            </a:r>
            <a:endParaRPr lang="ar-IQ"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fontScale="92500" lnSpcReduction="20000"/>
          </a:bodyPr>
          <a:lstStyle/>
          <a:p>
            <a:pPr algn="just" rtl="0"/>
            <a:r>
              <a:rPr lang="en-US" dirty="0" smtClean="0"/>
              <a:t>Pharyngeal </a:t>
            </a:r>
            <a:r>
              <a:rPr lang="en-US" dirty="0" err="1" smtClean="0"/>
              <a:t>gonorrhoea</a:t>
            </a:r>
            <a:r>
              <a:rPr lang="en-US" dirty="0" smtClean="0"/>
              <a:t> is the result of </a:t>
            </a:r>
            <a:r>
              <a:rPr lang="en-US" dirty="0" smtClean="0"/>
              <a:t>receptive </a:t>
            </a:r>
            <a:r>
              <a:rPr lang="en-US" dirty="0" err="1" smtClean="0"/>
              <a:t>orogenital</a:t>
            </a:r>
            <a:r>
              <a:rPr lang="en-US" dirty="0" smtClean="0"/>
              <a:t> sex </a:t>
            </a:r>
            <a:r>
              <a:rPr lang="en-US" dirty="0" smtClean="0"/>
              <a:t>and is usually symptomless. </a:t>
            </a:r>
            <a:endParaRPr lang="en-US" dirty="0" smtClean="0"/>
          </a:p>
          <a:p>
            <a:pPr algn="just" rtl="0"/>
            <a:r>
              <a:rPr lang="en-US" dirty="0" err="1" smtClean="0"/>
              <a:t>Gonococcal</a:t>
            </a:r>
            <a:r>
              <a:rPr lang="en-US" dirty="0" smtClean="0"/>
              <a:t> conjunctivitis </a:t>
            </a:r>
            <a:r>
              <a:rPr lang="en-US" dirty="0" smtClean="0"/>
              <a:t>is an uncommon complication, </a:t>
            </a:r>
            <a:r>
              <a:rPr lang="en-US" dirty="0" smtClean="0"/>
              <a:t>presenting with </a:t>
            </a:r>
            <a:r>
              <a:rPr lang="en-US" dirty="0" smtClean="0"/>
              <a:t>purulent discharge from the eye(s), severe </a:t>
            </a:r>
            <a:r>
              <a:rPr lang="en-US" dirty="0" smtClean="0"/>
              <a:t>inflammation of </a:t>
            </a:r>
            <a:r>
              <a:rPr lang="en-US" dirty="0" smtClean="0"/>
              <a:t>the conjunctivae and </a:t>
            </a:r>
            <a:r>
              <a:rPr lang="en-US" dirty="0" err="1" smtClean="0"/>
              <a:t>oedema</a:t>
            </a:r>
            <a:r>
              <a:rPr lang="en-US" dirty="0" smtClean="0"/>
              <a:t> of the </a:t>
            </a:r>
            <a:r>
              <a:rPr lang="en-US" dirty="0" smtClean="0"/>
              <a:t>eyelids, pain </a:t>
            </a:r>
            <a:r>
              <a:rPr lang="en-US" dirty="0" smtClean="0"/>
              <a:t>and photophobia. </a:t>
            </a:r>
            <a:endParaRPr lang="en-US" dirty="0" smtClean="0"/>
          </a:p>
          <a:p>
            <a:pPr algn="just" rtl="0"/>
            <a:r>
              <a:rPr lang="en-US" dirty="0" err="1" smtClean="0"/>
              <a:t>Gonococcal</a:t>
            </a:r>
            <a:r>
              <a:rPr lang="en-US" dirty="0" smtClean="0"/>
              <a:t> </a:t>
            </a:r>
            <a:r>
              <a:rPr lang="en-US" dirty="0" err="1" smtClean="0"/>
              <a:t>ophthalmia</a:t>
            </a:r>
            <a:r>
              <a:rPr lang="en-US" dirty="0" smtClean="0"/>
              <a:t> </a:t>
            </a:r>
            <a:r>
              <a:rPr lang="en-US" dirty="0" err="1" smtClean="0"/>
              <a:t>neonatorum</a:t>
            </a:r>
            <a:r>
              <a:rPr lang="en-US" dirty="0" smtClean="0"/>
              <a:t> presents </a:t>
            </a:r>
            <a:r>
              <a:rPr lang="en-US" dirty="0" smtClean="0"/>
              <a:t>similarly with purulent conjunctivitis </a:t>
            </a:r>
            <a:r>
              <a:rPr lang="en-US" dirty="0" smtClean="0"/>
              <a:t>and </a:t>
            </a:r>
            <a:r>
              <a:rPr lang="en-US" dirty="0" err="1" smtClean="0"/>
              <a:t>oedema</a:t>
            </a:r>
            <a:r>
              <a:rPr lang="en-US" dirty="0" smtClean="0"/>
              <a:t> </a:t>
            </a:r>
            <a:r>
              <a:rPr lang="en-US" dirty="0" smtClean="0"/>
              <a:t>of the eyelids. </a:t>
            </a:r>
            <a:endParaRPr lang="en-US" dirty="0" smtClean="0"/>
          </a:p>
          <a:p>
            <a:pPr algn="just" rtl="0"/>
            <a:r>
              <a:rPr lang="en-US" dirty="0" smtClean="0"/>
              <a:t>Conjunctivitis </a:t>
            </a:r>
            <a:r>
              <a:rPr lang="en-US" dirty="0" smtClean="0"/>
              <a:t>must be </a:t>
            </a:r>
            <a:r>
              <a:rPr lang="en-US" dirty="0" smtClean="0"/>
              <a:t>treated urgently </a:t>
            </a:r>
            <a:r>
              <a:rPr lang="en-US" dirty="0" smtClean="0"/>
              <a:t>to prevent corneal damage.</a:t>
            </a:r>
            <a:endParaRPr lang="ar-IQ"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lstStyle/>
          <a:p>
            <a:pPr algn="just" rtl="0"/>
            <a:r>
              <a:rPr lang="en-US" dirty="0" smtClean="0"/>
              <a:t>Disseminated </a:t>
            </a:r>
            <a:r>
              <a:rPr lang="en-US" dirty="0" err="1" smtClean="0"/>
              <a:t>gonococcal</a:t>
            </a:r>
            <a:r>
              <a:rPr lang="en-US" dirty="0" smtClean="0"/>
              <a:t> infection (DGI) is </a:t>
            </a:r>
            <a:r>
              <a:rPr lang="en-US" dirty="0" smtClean="0"/>
              <a:t>seen rarely</a:t>
            </a:r>
            <a:r>
              <a:rPr lang="en-US" dirty="0" smtClean="0"/>
              <a:t>, and typically affects women with </a:t>
            </a:r>
            <a:r>
              <a:rPr lang="en-US" dirty="0" smtClean="0"/>
              <a:t>asymptomatic genital </a:t>
            </a:r>
            <a:r>
              <a:rPr lang="en-US" dirty="0" smtClean="0"/>
              <a:t>infection. </a:t>
            </a:r>
            <a:r>
              <a:rPr lang="en-US" dirty="0" smtClean="0"/>
              <a:t>Symptoms </a:t>
            </a:r>
            <a:r>
              <a:rPr lang="en-US" dirty="0" smtClean="0"/>
              <a:t>include arthritis of one </a:t>
            </a:r>
            <a:r>
              <a:rPr lang="en-US" dirty="0" smtClean="0"/>
              <a:t>or more </a:t>
            </a:r>
            <a:r>
              <a:rPr lang="en-US" dirty="0" smtClean="0"/>
              <a:t>joints, </a:t>
            </a:r>
            <a:r>
              <a:rPr lang="en-US" dirty="0" err="1" smtClean="0"/>
              <a:t>pustular</a:t>
            </a:r>
            <a:r>
              <a:rPr lang="en-US" dirty="0" smtClean="0"/>
              <a:t> skin lesions and fever. </a:t>
            </a:r>
            <a:r>
              <a:rPr lang="en-US" dirty="0" err="1" smtClean="0"/>
              <a:t>Gonococcal</a:t>
            </a:r>
            <a:r>
              <a:rPr lang="en-US" dirty="0" smtClean="0"/>
              <a:t> </a:t>
            </a:r>
            <a:r>
              <a:rPr lang="en-US" dirty="0" err="1" smtClean="0"/>
              <a:t>endocarditis</a:t>
            </a:r>
            <a:r>
              <a:rPr lang="en-US" dirty="0" smtClean="0"/>
              <a:t> </a:t>
            </a:r>
            <a:r>
              <a:rPr lang="en-US" dirty="0" smtClean="0"/>
              <a:t>has been described.</a:t>
            </a:r>
            <a:endParaRPr lang="ar-IQ"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t>Investigations:</a:t>
            </a:r>
            <a:endParaRPr lang="ar-IQ" dirty="0"/>
          </a:p>
        </p:txBody>
      </p:sp>
      <p:sp>
        <p:nvSpPr>
          <p:cNvPr id="3" name="عنصر نائب للمحتوى 2"/>
          <p:cNvSpPr>
            <a:spLocks noGrp="1"/>
          </p:cNvSpPr>
          <p:nvPr>
            <p:ph sz="quarter" idx="1"/>
          </p:nvPr>
        </p:nvSpPr>
        <p:spPr/>
        <p:txBody>
          <a:bodyPr/>
          <a:lstStyle/>
          <a:p>
            <a:pPr algn="just" rtl="0"/>
            <a:r>
              <a:rPr lang="en-US" dirty="0" smtClean="0"/>
              <a:t>GNDC may be seen on microscopy of smears </a:t>
            </a:r>
            <a:r>
              <a:rPr lang="en-US" dirty="0" smtClean="0"/>
              <a:t>from infected sites. </a:t>
            </a:r>
          </a:p>
          <a:p>
            <a:pPr algn="just" rtl="0"/>
            <a:r>
              <a:rPr lang="en-US" dirty="0" smtClean="0"/>
              <a:t>Pharyngeal </a:t>
            </a:r>
            <a:r>
              <a:rPr lang="en-US" dirty="0" smtClean="0"/>
              <a:t>smears </a:t>
            </a:r>
            <a:r>
              <a:rPr lang="en-US" dirty="0" smtClean="0"/>
              <a:t>are difficult </a:t>
            </a:r>
            <a:r>
              <a:rPr lang="en-US" dirty="0" smtClean="0"/>
              <a:t>to </a:t>
            </a:r>
            <a:r>
              <a:rPr lang="en-US" dirty="0" err="1" smtClean="0"/>
              <a:t>analyse</a:t>
            </a:r>
            <a:r>
              <a:rPr lang="en-US" dirty="0" smtClean="0"/>
              <a:t> due to the presence of other </a:t>
            </a:r>
            <a:r>
              <a:rPr lang="en-US" dirty="0" err="1" smtClean="0"/>
              <a:t>diplococci</a:t>
            </a:r>
            <a:r>
              <a:rPr lang="en-US" dirty="0" smtClean="0"/>
              <a:t>, so </a:t>
            </a:r>
            <a:r>
              <a:rPr lang="en-US" dirty="0" smtClean="0"/>
              <a:t>the diagnosis must be confirmed by culture or NAAT.</a:t>
            </a:r>
            <a:endParaRPr lang="ar-IQ"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t>Management of </a:t>
            </a:r>
            <a:r>
              <a:rPr lang="en-US" b="1" dirty="0" smtClean="0"/>
              <a:t>adults:</a:t>
            </a:r>
            <a:endParaRPr lang="ar-IQ" dirty="0"/>
          </a:p>
        </p:txBody>
      </p:sp>
      <p:sp>
        <p:nvSpPr>
          <p:cNvPr id="3" name="عنصر نائب للمحتوى 2"/>
          <p:cNvSpPr>
            <a:spLocks noGrp="1"/>
          </p:cNvSpPr>
          <p:nvPr>
            <p:ph sz="quarter" idx="1"/>
          </p:nvPr>
        </p:nvSpPr>
        <p:spPr>
          <a:xfrm>
            <a:off x="357158" y="1589567"/>
            <a:ext cx="4138642" cy="4572000"/>
          </a:xfrm>
        </p:spPr>
        <p:txBody>
          <a:bodyPr/>
          <a:lstStyle/>
          <a:p>
            <a:pPr algn="just" rtl="0"/>
            <a:r>
              <a:rPr lang="en-US" dirty="0" smtClean="0"/>
              <a:t>Uncomplicated </a:t>
            </a:r>
            <a:r>
              <a:rPr lang="en-US" dirty="0" err="1" smtClean="0"/>
              <a:t>gonorrhoea</a:t>
            </a:r>
            <a:r>
              <a:rPr lang="en-US" dirty="0" smtClean="0"/>
              <a:t> responds to a single </a:t>
            </a:r>
            <a:r>
              <a:rPr lang="en-US" dirty="0" smtClean="0"/>
              <a:t>adequate dose </a:t>
            </a:r>
            <a:r>
              <a:rPr lang="en-US" dirty="0" smtClean="0"/>
              <a:t>of a suitable antimicrobial (many UK </a:t>
            </a:r>
            <a:r>
              <a:rPr lang="en-US" dirty="0" err="1" smtClean="0"/>
              <a:t>centres</a:t>
            </a:r>
            <a:r>
              <a:rPr lang="en-US" dirty="0" smtClean="0"/>
              <a:t> </a:t>
            </a:r>
            <a:r>
              <a:rPr lang="en-US" dirty="0" smtClean="0"/>
              <a:t>currently </a:t>
            </a:r>
            <a:r>
              <a:rPr lang="en-US" dirty="0" smtClean="0"/>
              <a:t>use oral </a:t>
            </a:r>
            <a:r>
              <a:rPr lang="en-US" dirty="0" err="1" smtClean="0"/>
              <a:t>cefixime</a:t>
            </a:r>
            <a:r>
              <a:rPr lang="en-US" dirty="0" smtClean="0"/>
              <a:t> 400 </a:t>
            </a:r>
            <a:r>
              <a:rPr lang="en-US" dirty="0" smtClean="0"/>
              <a:t>mg); </a:t>
            </a:r>
            <a:r>
              <a:rPr lang="en-US" dirty="0" smtClean="0"/>
              <a:t>cure </a:t>
            </a:r>
            <a:r>
              <a:rPr lang="en-US" dirty="0" smtClean="0"/>
              <a:t>rates should </a:t>
            </a:r>
            <a:r>
              <a:rPr lang="en-US" dirty="0" smtClean="0"/>
              <a:t>exceed 95%.</a:t>
            </a:r>
            <a:endParaRPr lang="ar-IQ" dirty="0"/>
          </a:p>
        </p:txBody>
      </p:sp>
      <p:pic>
        <p:nvPicPr>
          <p:cNvPr id="3074" name="Picture 2"/>
          <p:cNvPicPr>
            <a:picLocks noGrp="1" noChangeAspect="1" noChangeArrowheads="1"/>
          </p:cNvPicPr>
          <p:nvPr>
            <p:ph sz="quarter" idx="2"/>
          </p:nvPr>
        </p:nvPicPr>
        <p:blipFill>
          <a:blip r:embed="rId2"/>
          <a:srcRect/>
          <a:stretch>
            <a:fillRect/>
          </a:stretch>
        </p:blipFill>
        <p:spPr bwMode="auto">
          <a:xfrm>
            <a:off x="4643438" y="1517674"/>
            <a:ext cx="4428839" cy="52689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lstStyle/>
          <a:p>
            <a:endParaRPr lang="ar-IQ"/>
          </a:p>
        </p:txBody>
      </p:sp>
      <p:sp>
        <p:nvSpPr>
          <p:cNvPr id="6" name="عنصر نائب للمحتوى 5"/>
          <p:cNvSpPr>
            <a:spLocks noGrp="1"/>
          </p:cNvSpPr>
          <p:nvPr>
            <p:ph sz="quarter" idx="1"/>
          </p:nvPr>
        </p:nvSpPr>
        <p:spPr/>
        <p:txBody>
          <a:bodyPr/>
          <a:lstStyle/>
          <a:p>
            <a:pPr algn="just" rtl="0"/>
            <a:r>
              <a:rPr lang="en-US" dirty="0" smtClean="0"/>
              <a:t>Longer courses of antibiotics </a:t>
            </a:r>
            <a:r>
              <a:rPr lang="en-US" dirty="0" smtClean="0"/>
              <a:t>are required </a:t>
            </a:r>
            <a:r>
              <a:rPr lang="en-US" dirty="0" smtClean="0"/>
              <a:t>for complicated infection. </a:t>
            </a:r>
            <a:endParaRPr lang="en-US" dirty="0" smtClean="0"/>
          </a:p>
          <a:p>
            <a:pPr algn="just" rtl="0"/>
            <a:r>
              <a:rPr lang="en-US" dirty="0" smtClean="0"/>
              <a:t>Partner(s</a:t>
            </a:r>
            <a:r>
              <a:rPr lang="en-US" dirty="0" smtClean="0"/>
              <a:t>) of </a:t>
            </a:r>
            <a:r>
              <a:rPr lang="en-US" dirty="0" smtClean="0"/>
              <a:t>patients with </a:t>
            </a:r>
            <a:r>
              <a:rPr lang="en-US" dirty="0" err="1" smtClean="0"/>
              <a:t>gonorrhoea</a:t>
            </a:r>
            <a:r>
              <a:rPr lang="en-US" dirty="0" smtClean="0"/>
              <a:t> should be seen as soon as possible.</a:t>
            </a:r>
          </a:p>
          <a:p>
            <a:pPr algn="just" rtl="0"/>
            <a:r>
              <a:rPr lang="en-US" dirty="0" smtClean="0"/>
              <a:t>Delay in treatment may lead to </a:t>
            </a:r>
            <a:r>
              <a:rPr lang="en-US" dirty="0" smtClean="0"/>
              <a:t>complications.</a:t>
            </a:r>
            <a:endParaRPr lang="ar-IQ"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Capture.PNG"/>
          <p:cNvPicPr>
            <a:picLocks noGrp="1" noChangeAspect="1"/>
          </p:cNvPicPr>
          <p:nvPr>
            <p:ph sz="quarter" idx="1"/>
          </p:nvPr>
        </p:nvPicPr>
        <p:blipFill>
          <a:blip r:embed="rId2"/>
          <a:stretch>
            <a:fillRect/>
          </a:stretch>
        </p:blipFill>
        <p:spPr>
          <a:xfrm>
            <a:off x="571472" y="1643050"/>
            <a:ext cx="8153400" cy="3019094"/>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lstStyle/>
          <a:p>
            <a:pPr algn="just" rtl="0"/>
            <a:r>
              <a:rPr lang="en-US" dirty="0" smtClean="0"/>
              <a:t>A detailed sexual history is imperative, as this informs the clinician of the degree of risk for certain infections as well as specific sites that should be sampled; for example, rectal samples should be taken from men who have had unprotected anal sex with other men.</a:t>
            </a:r>
            <a:endParaRPr lang="ar-IQ"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err="1" smtClean="0">
                <a:ln w="1905"/>
                <a:solidFill>
                  <a:srgbClr val="0070C0"/>
                </a:solidFill>
                <a:effectLst>
                  <a:innerShdw blurRad="69850" dist="43180" dir="5400000">
                    <a:srgbClr val="000000">
                      <a:alpha val="65000"/>
                    </a:srgbClr>
                  </a:innerShdw>
                </a:effectLst>
              </a:rPr>
              <a:t>Chlamydial</a:t>
            </a:r>
            <a:r>
              <a:rPr lang="en-US" b="1" dirty="0" smtClean="0">
                <a:ln w="1905"/>
                <a:solidFill>
                  <a:srgbClr val="0070C0"/>
                </a:solidFill>
                <a:effectLst>
                  <a:innerShdw blurRad="69850" dist="43180" dir="5400000">
                    <a:srgbClr val="000000">
                      <a:alpha val="65000"/>
                    </a:srgbClr>
                  </a:innerShdw>
                </a:effectLst>
              </a:rPr>
              <a:t> </a:t>
            </a:r>
            <a:r>
              <a:rPr lang="en-US" b="1" dirty="0" smtClean="0">
                <a:ln w="1905"/>
                <a:solidFill>
                  <a:srgbClr val="0070C0"/>
                </a:solidFill>
                <a:effectLst>
                  <a:innerShdw blurRad="69850" dist="43180" dir="5400000">
                    <a:srgbClr val="000000">
                      <a:alpha val="65000"/>
                    </a:srgbClr>
                  </a:innerShdw>
                </a:effectLst>
              </a:rPr>
              <a:t>infection:</a:t>
            </a:r>
            <a:endParaRPr lang="ar-IQ" b="1" dirty="0">
              <a:ln w="1905"/>
              <a:solidFill>
                <a:srgbClr val="0070C0"/>
              </a:solidFill>
              <a:effectLst>
                <a:innerShdw blurRad="69850" dist="43180" dir="5400000">
                  <a:srgbClr val="000000">
                    <a:alpha val="65000"/>
                  </a:srgbClr>
                </a:innerShdw>
              </a:effectLst>
            </a:endParaRPr>
          </a:p>
        </p:txBody>
      </p:sp>
      <p:sp>
        <p:nvSpPr>
          <p:cNvPr id="3" name="عنصر نائب للمحتوى 2"/>
          <p:cNvSpPr>
            <a:spLocks noGrp="1"/>
          </p:cNvSpPr>
          <p:nvPr>
            <p:ph sz="quarter" idx="1"/>
          </p:nvPr>
        </p:nvSpPr>
        <p:spPr/>
        <p:txBody>
          <a:bodyPr>
            <a:normAutofit/>
          </a:bodyPr>
          <a:lstStyle/>
          <a:p>
            <a:pPr algn="just" rtl="0">
              <a:buNone/>
            </a:pPr>
            <a:r>
              <a:rPr lang="en-US" sz="4000" b="1" dirty="0" err="1" smtClean="0">
                <a:latin typeface="+mj-lt"/>
              </a:rPr>
              <a:t>Chlamydial</a:t>
            </a:r>
            <a:r>
              <a:rPr lang="en-US" sz="4000" b="1" dirty="0" smtClean="0">
                <a:latin typeface="+mj-lt"/>
              </a:rPr>
              <a:t> infection in </a:t>
            </a:r>
            <a:r>
              <a:rPr lang="en-US" sz="4000" b="1" dirty="0" smtClean="0">
                <a:latin typeface="+mj-lt"/>
              </a:rPr>
              <a:t>men:</a:t>
            </a:r>
          </a:p>
          <a:p>
            <a:pPr algn="just" rtl="0"/>
            <a:r>
              <a:rPr lang="en-US" sz="3200" dirty="0" smtClean="0"/>
              <a:t>Chlamydia is transmitted and presents in a </a:t>
            </a:r>
            <a:r>
              <a:rPr lang="en-US" sz="3200" dirty="0" smtClean="0"/>
              <a:t>similar way </a:t>
            </a:r>
            <a:r>
              <a:rPr lang="en-US" sz="3200" dirty="0" smtClean="0"/>
              <a:t>to </a:t>
            </a:r>
            <a:r>
              <a:rPr lang="en-US" sz="3200" dirty="0" err="1" smtClean="0"/>
              <a:t>gonorrhoea</a:t>
            </a:r>
            <a:r>
              <a:rPr lang="en-US" sz="3200" dirty="0" smtClean="0"/>
              <a:t>; however, urethral </a:t>
            </a:r>
            <a:r>
              <a:rPr lang="en-US" sz="3200" dirty="0" smtClean="0"/>
              <a:t>symptoms are </a:t>
            </a:r>
            <a:r>
              <a:rPr lang="en-US" sz="3200" dirty="0" smtClean="0"/>
              <a:t>usually milder and may be absent in over 50% </a:t>
            </a:r>
            <a:r>
              <a:rPr lang="en-US" sz="3200" dirty="0" smtClean="0"/>
              <a:t>of cases</a:t>
            </a:r>
            <a:r>
              <a:rPr lang="en-US" sz="3200" dirty="0" smtClean="0"/>
              <a:t>.</a:t>
            </a:r>
            <a:endParaRPr lang="ar-IQ" sz="3200" b="1"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lnSpcReduction="10000"/>
          </a:bodyPr>
          <a:lstStyle/>
          <a:p>
            <a:pPr algn="just" rtl="0"/>
            <a:r>
              <a:rPr lang="en-US" dirty="0" smtClean="0"/>
              <a:t>Conjunctivitis is also milder than in </a:t>
            </a:r>
            <a:r>
              <a:rPr lang="en-US" dirty="0" err="1" smtClean="0"/>
              <a:t>gonorrhoea</a:t>
            </a:r>
            <a:r>
              <a:rPr lang="en-US" dirty="0" smtClean="0"/>
              <a:t>; </a:t>
            </a:r>
            <a:r>
              <a:rPr lang="en-US" dirty="0" err="1" smtClean="0"/>
              <a:t>pharyngitis</a:t>
            </a:r>
            <a:r>
              <a:rPr lang="en-US" dirty="0" smtClean="0"/>
              <a:t> does </a:t>
            </a:r>
            <a:r>
              <a:rPr lang="en-US" dirty="0" smtClean="0"/>
              <a:t>not occur. </a:t>
            </a:r>
            <a:endParaRPr lang="en-US" dirty="0" smtClean="0"/>
          </a:p>
          <a:p>
            <a:pPr algn="just" rtl="0"/>
            <a:r>
              <a:rPr lang="en-US" dirty="0" smtClean="0"/>
              <a:t>The </a:t>
            </a:r>
            <a:r>
              <a:rPr lang="en-US" dirty="0" smtClean="0"/>
              <a:t>incubation period </a:t>
            </a:r>
            <a:r>
              <a:rPr lang="en-US" dirty="0" smtClean="0"/>
              <a:t>varies from </a:t>
            </a:r>
            <a:r>
              <a:rPr lang="en-US" dirty="0" smtClean="0"/>
              <a:t>1 week to a few months. </a:t>
            </a:r>
            <a:endParaRPr lang="en-US" dirty="0" smtClean="0"/>
          </a:p>
          <a:p>
            <a:pPr algn="just" rtl="0"/>
            <a:r>
              <a:rPr lang="en-US" dirty="0" smtClean="0"/>
              <a:t>Without </a:t>
            </a:r>
            <a:r>
              <a:rPr lang="en-US" dirty="0" smtClean="0"/>
              <a:t>treatment, </a:t>
            </a:r>
            <a:r>
              <a:rPr lang="en-US" dirty="0" smtClean="0"/>
              <a:t>symptoms may </a:t>
            </a:r>
            <a:r>
              <a:rPr lang="en-US" dirty="0" smtClean="0"/>
              <a:t>resolve but the patient remains infectious </a:t>
            </a:r>
            <a:r>
              <a:rPr lang="en-US" dirty="0" smtClean="0"/>
              <a:t>for several </a:t>
            </a:r>
            <a:r>
              <a:rPr lang="en-US" dirty="0" smtClean="0"/>
              <a:t>months. </a:t>
            </a:r>
            <a:endParaRPr lang="en-US" dirty="0" smtClean="0"/>
          </a:p>
          <a:p>
            <a:pPr algn="just" rtl="0"/>
            <a:r>
              <a:rPr lang="en-US" dirty="0" smtClean="0"/>
              <a:t>Complications </a:t>
            </a:r>
            <a:r>
              <a:rPr lang="en-US" dirty="0" smtClean="0"/>
              <a:t>such as </a:t>
            </a:r>
            <a:r>
              <a:rPr lang="en-US" dirty="0" err="1" smtClean="0"/>
              <a:t>epididymo-orchitis</a:t>
            </a:r>
            <a:r>
              <a:rPr lang="en-US" dirty="0" smtClean="0"/>
              <a:t> and </a:t>
            </a:r>
            <a:r>
              <a:rPr lang="en-US" dirty="0" smtClean="0"/>
              <a:t>Reiter’s syndrome, or sexually </a:t>
            </a:r>
            <a:r>
              <a:rPr lang="en-US" dirty="0" smtClean="0"/>
              <a:t>acquired reactive </a:t>
            </a:r>
            <a:r>
              <a:rPr lang="en-US" dirty="0" err="1" smtClean="0"/>
              <a:t>arthropathy</a:t>
            </a:r>
            <a:r>
              <a:rPr lang="en-US" dirty="0" smtClean="0"/>
              <a:t> </a:t>
            </a:r>
            <a:r>
              <a:rPr lang="en-US" dirty="0" smtClean="0"/>
              <a:t>are rare.</a:t>
            </a:r>
            <a:endParaRPr lang="ar-IQ" dirty="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a:bodyPr>
          <a:lstStyle/>
          <a:p>
            <a:pPr algn="just" rtl="0"/>
            <a:r>
              <a:rPr lang="en-US" dirty="0" smtClean="0"/>
              <a:t>Sexually transmitted </a:t>
            </a:r>
            <a:r>
              <a:rPr lang="en-US" dirty="0" smtClean="0"/>
              <a:t>pathogens such as </a:t>
            </a:r>
            <a:r>
              <a:rPr lang="en-US" dirty="0" err="1" smtClean="0"/>
              <a:t>chlamydia</a:t>
            </a:r>
            <a:r>
              <a:rPr lang="en-US" dirty="0" smtClean="0"/>
              <a:t> or </a:t>
            </a:r>
            <a:r>
              <a:rPr lang="en-US" dirty="0" smtClean="0"/>
              <a:t>gonococci are </a:t>
            </a:r>
            <a:r>
              <a:rPr lang="en-US" dirty="0" smtClean="0"/>
              <a:t>usually responsible for </a:t>
            </a:r>
            <a:r>
              <a:rPr lang="en-US" dirty="0" err="1" smtClean="0"/>
              <a:t>epididymo-orchitis</a:t>
            </a:r>
            <a:r>
              <a:rPr lang="en-US" dirty="0" smtClean="0"/>
              <a:t> in </a:t>
            </a:r>
            <a:r>
              <a:rPr lang="en-US" dirty="0" smtClean="0"/>
              <a:t>men aged </a:t>
            </a:r>
            <a:r>
              <a:rPr lang="en-US" dirty="0" smtClean="0"/>
              <a:t>less than 35 years, whereas bacteria such as </a:t>
            </a:r>
            <a:r>
              <a:rPr lang="en-US" dirty="0" smtClean="0"/>
              <a:t>Gram-negative enteric </a:t>
            </a:r>
            <a:r>
              <a:rPr lang="en-US" dirty="0" smtClean="0"/>
              <a:t>organisms are more commonly </a:t>
            </a:r>
            <a:r>
              <a:rPr lang="en-US" dirty="0" smtClean="0"/>
              <a:t>implicated in </a:t>
            </a:r>
            <a:r>
              <a:rPr lang="en-US" dirty="0" smtClean="0"/>
              <a:t>older men.</a:t>
            </a:r>
            <a:endParaRPr lang="ar-IQ"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Capture.PNG"/>
          <p:cNvPicPr>
            <a:picLocks noGrp="1" noChangeAspect="1"/>
          </p:cNvPicPr>
          <p:nvPr>
            <p:ph sz="quarter" idx="1"/>
          </p:nvPr>
        </p:nvPicPr>
        <p:blipFill>
          <a:blip r:embed="rId2"/>
          <a:stretch>
            <a:fillRect/>
          </a:stretch>
        </p:blipFill>
        <p:spPr>
          <a:xfrm>
            <a:off x="995968" y="1600200"/>
            <a:ext cx="7387013" cy="4495800"/>
          </a:xfrm>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a:bodyPr>
          <a:lstStyle/>
          <a:p>
            <a:pPr algn="just" rtl="0"/>
            <a:r>
              <a:rPr lang="en-US" dirty="0" smtClean="0"/>
              <a:t>Non-specific </a:t>
            </a:r>
            <a:r>
              <a:rPr lang="en-US" dirty="0" err="1" smtClean="0"/>
              <a:t>urethritis</a:t>
            </a:r>
            <a:r>
              <a:rPr lang="en-US" dirty="0" smtClean="0"/>
              <a:t> </a:t>
            </a:r>
            <a:r>
              <a:rPr lang="en-US" dirty="0" smtClean="0"/>
              <a:t>is treated identically. The partner(s) </a:t>
            </a:r>
            <a:r>
              <a:rPr lang="en-US" dirty="0" smtClean="0"/>
              <a:t>of men </a:t>
            </a:r>
            <a:r>
              <a:rPr lang="en-US" dirty="0" smtClean="0"/>
              <a:t>with </a:t>
            </a:r>
            <a:r>
              <a:rPr lang="en-US" dirty="0" err="1" smtClean="0"/>
              <a:t>chlamydia</a:t>
            </a:r>
            <a:r>
              <a:rPr lang="en-US" dirty="0" smtClean="0"/>
              <a:t> should be treated even if </a:t>
            </a:r>
            <a:r>
              <a:rPr lang="en-US" dirty="0" smtClean="0"/>
              <a:t>laboratory tests </a:t>
            </a:r>
            <a:r>
              <a:rPr lang="en-US" dirty="0" smtClean="0"/>
              <a:t>for </a:t>
            </a:r>
            <a:r>
              <a:rPr lang="en-US" dirty="0" err="1" smtClean="0"/>
              <a:t>chlamydia</a:t>
            </a:r>
            <a:r>
              <a:rPr lang="en-US" dirty="0" smtClean="0"/>
              <a:t> are negative. </a:t>
            </a:r>
            <a:endParaRPr lang="en-US" dirty="0" smtClean="0"/>
          </a:p>
          <a:p>
            <a:pPr algn="just" rtl="0"/>
            <a:r>
              <a:rPr lang="en-US" dirty="0" smtClean="0"/>
              <a:t>Investigation </a:t>
            </a:r>
            <a:r>
              <a:rPr lang="en-US" dirty="0" smtClean="0"/>
              <a:t>is </a:t>
            </a:r>
            <a:r>
              <a:rPr lang="en-US" dirty="0" smtClean="0"/>
              <a:t>not mandatory</a:t>
            </a:r>
            <a:r>
              <a:rPr lang="en-US" dirty="0" smtClean="0"/>
              <a:t>, but serves a useful epidemiological </a:t>
            </a:r>
            <a:r>
              <a:rPr lang="en-US" dirty="0" smtClean="0"/>
              <a:t>purpose; moreover</a:t>
            </a:r>
            <a:r>
              <a:rPr lang="en-US" dirty="0" smtClean="0"/>
              <a:t>, positive results encourage further attempts </a:t>
            </a:r>
            <a:r>
              <a:rPr lang="en-US" dirty="0" smtClean="0"/>
              <a:t>at contact-tracing</a:t>
            </a:r>
            <a:r>
              <a:rPr lang="en-US" dirty="0" smtClean="0"/>
              <a:t>.</a:t>
            </a:r>
            <a:endParaRPr lang="ar-IQ"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err="1" smtClean="0">
                <a:solidFill>
                  <a:schemeClr val="tx1"/>
                </a:solidFill>
              </a:rPr>
              <a:t>Chlamydial</a:t>
            </a:r>
            <a:r>
              <a:rPr lang="en-US" b="1" dirty="0" smtClean="0">
                <a:solidFill>
                  <a:schemeClr val="tx1"/>
                </a:solidFill>
              </a:rPr>
              <a:t> infection in </a:t>
            </a:r>
            <a:r>
              <a:rPr lang="en-US" b="1" dirty="0" smtClean="0">
                <a:solidFill>
                  <a:schemeClr val="tx1"/>
                </a:solidFill>
              </a:rPr>
              <a:t>women:</a:t>
            </a:r>
            <a:endParaRPr lang="ar-IQ" b="1" dirty="0">
              <a:solidFill>
                <a:schemeClr val="tx1"/>
              </a:solidFill>
            </a:endParaRPr>
          </a:p>
        </p:txBody>
      </p:sp>
      <p:sp>
        <p:nvSpPr>
          <p:cNvPr id="3" name="عنصر نائب للمحتوى 2"/>
          <p:cNvSpPr>
            <a:spLocks noGrp="1"/>
          </p:cNvSpPr>
          <p:nvPr>
            <p:ph sz="quarter" idx="1"/>
          </p:nvPr>
        </p:nvSpPr>
        <p:spPr/>
        <p:txBody>
          <a:bodyPr>
            <a:normAutofit/>
          </a:bodyPr>
          <a:lstStyle/>
          <a:p>
            <a:pPr algn="just" rtl="0"/>
            <a:r>
              <a:rPr lang="en-US" dirty="0" smtClean="0"/>
              <a:t>The cervix and urethra are commonly involved. </a:t>
            </a:r>
            <a:endParaRPr lang="en-US" dirty="0" smtClean="0"/>
          </a:p>
          <a:p>
            <a:pPr algn="just" rtl="0"/>
            <a:r>
              <a:rPr lang="en-US" dirty="0" smtClean="0"/>
              <a:t>Infection is </a:t>
            </a:r>
            <a:r>
              <a:rPr lang="en-US" dirty="0" smtClean="0"/>
              <a:t>asymptomatic in about 80% of patients but may </a:t>
            </a:r>
            <a:r>
              <a:rPr lang="en-US" dirty="0" smtClean="0"/>
              <a:t>cause vaginal </a:t>
            </a:r>
            <a:r>
              <a:rPr lang="en-US" dirty="0" smtClean="0"/>
              <a:t>discharge, </a:t>
            </a:r>
            <a:r>
              <a:rPr lang="en-US" dirty="0" err="1" smtClean="0"/>
              <a:t>dysuria</a:t>
            </a:r>
            <a:r>
              <a:rPr lang="en-US" dirty="0" smtClean="0"/>
              <a:t>, </a:t>
            </a:r>
            <a:r>
              <a:rPr lang="en-US" dirty="0" err="1" smtClean="0"/>
              <a:t>intermenstrual</a:t>
            </a:r>
            <a:r>
              <a:rPr lang="en-US" dirty="0" smtClean="0"/>
              <a:t> and/or </a:t>
            </a:r>
            <a:r>
              <a:rPr lang="en-US" dirty="0" err="1" smtClean="0"/>
              <a:t>postcoital</a:t>
            </a:r>
            <a:r>
              <a:rPr lang="en-US" dirty="0" smtClean="0"/>
              <a:t> bleeding</a:t>
            </a:r>
            <a:r>
              <a:rPr lang="en-US" dirty="0" smtClean="0"/>
              <a:t>. </a:t>
            </a:r>
            <a:endParaRPr lang="en-US" dirty="0" smtClean="0"/>
          </a:p>
          <a:p>
            <a:pPr algn="just" rtl="0"/>
            <a:r>
              <a:rPr lang="en-US" dirty="0" smtClean="0"/>
              <a:t>Lower </a:t>
            </a:r>
            <a:r>
              <a:rPr lang="en-US" dirty="0" smtClean="0"/>
              <a:t>abdominal pain and </a:t>
            </a:r>
            <a:r>
              <a:rPr lang="en-US" dirty="0" err="1" smtClean="0"/>
              <a:t>dyspareunia</a:t>
            </a:r>
            <a:r>
              <a:rPr lang="en-US" dirty="0" smtClean="0"/>
              <a:t> are </a:t>
            </a:r>
            <a:r>
              <a:rPr lang="en-US" dirty="0" smtClean="0"/>
              <a:t>features of PID.</a:t>
            </a:r>
            <a:endParaRPr lang="ar-IQ"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lstStyle/>
          <a:p>
            <a:pPr algn="just" rtl="0"/>
            <a:r>
              <a:rPr lang="en-US" dirty="0" smtClean="0"/>
              <a:t>Examination may reveal </a:t>
            </a:r>
            <a:r>
              <a:rPr lang="en-US" dirty="0" err="1" smtClean="0"/>
              <a:t>mucopurulent</a:t>
            </a:r>
            <a:r>
              <a:rPr lang="en-US" dirty="0" smtClean="0"/>
              <a:t> </a:t>
            </a:r>
            <a:r>
              <a:rPr lang="en-US" dirty="0" err="1" smtClean="0"/>
              <a:t>cervicitis</a:t>
            </a:r>
            <a:r>
              <a:rPr lang="en-US" dirty="0" smtClean="0"/>
              <a:t>, contact bleeding from cervix, evidence </a:t>
            </a:r>
            <a:r>
              <a:rPr lang="en-US" dirty="0" smtClean="0"/>
              <a:t>of PID </a:t>
            </a:r>
            <a:r>
              <a:rPr lang="en-US" dirty="0" smtClean="0"/>
              <a:t>or no obvious clinical signs. </a:t>
            </a:r>
            <a:endParaRPr lang="en-US" dirty="0" smtClean="0"/>
          </a:p>
          <a:p>
            <a:pPr algn="just" rtl="0"/>
            <a:r>
              <a:rPr lang="en-US" dirty="0" smtClean="0"/>
              <a:t>The </a:t>
            </a:r>
            <a:r>
              <a:rPr lang="en-US" dirty="0" smtClean="0"/>
              <a:t>patient’s male partner(s) </a:t>
            </a:r>
            <a:r>
              <a:rPr lang="en-US" dirty="0" smtClean="0"/>
              <a:t>should be </a:t>
            </a:r>
            <a:r>
              <a:rPr lang="en-US" dirty="0" smtClean="0"/>
              <a:t>investigated and treated.</a:t>
            </a:r>
            <a:endParaRPr lang="ar-IQ"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lnSpcReduction="10000"/>
          </a:bodyPr>
          <a:lstStyle/>
          <a:p>
            <a:pPr algn="just" rtl="0"/>
            <a:r>
              <a:rPr lang="en-US" dirty="0" smtClean="0"/>
              <a:t>Some infections may clear spontaneously but </a:t>
            </a:r>
            <a:r>
              <a:rPr lang="en-US" dirty="0" smtClean="0"/>
              <a:t>others persist</a:t>
            </a:r>
            <a:r>
              <a:rPr lang="en-US" dirty="0" smtClean="0"/>
              <a:t>. </a:t>
            </a:r>
            <a:endParaRPr lang="en-US" dirty="0" smtClean="0"/>
          </a:p>
          <a:p>
            <a:pPr algn="just" rtl="0"/>
            <a:r>
              <a:rPr lang="en-US" dirty="0" smtClean="0"/>
              <a:t>PID</a:t>
            </a:r>
            <a:r>
              <a:rPr lang="en-US" dirty="0" smtClean="0"/>
              <a:t>, with the risk of tubal damage and </a:t>
            </a:r>
            <a:r>
              <a:rPr lang="en-US" dirty="0" smtClean="0"/>
              <a:t>subsequent infertility </a:t>
            </a:r>
            <a:r>
              <a:rPr lang="en-US" dirty="0" smtClean="0"/>
              <a:t>or ectopic pregnancy, is an important </a:t>
            </a:r>
            <a:r>
              <a:rPr lang="en-US" dirty="0" smtClean="0"/>
              <a:t>long-term complication</a:t>
            </a:r>
            <a:r>
              <a:rPr lang="en-US" dirty="0" smtClean="0"/>
              <a:t>. </a:t>
            </a:r>
            <a:endParaRPr lang="en-US" dirty="0" smtClean="0"/>
          </a:p>
          <a:p>
            <a:pPr algn="just" rtl="0"/>
            <a:r>
              <a:rPr lang="en-US" dirty="0" smtClean="0"/>
              <a:t>Other </a:t>
            </a:r>
            <a:r>
              <a:rPr lang="en-US" dirty="0" smtClean="0"/>
              <a:t>complications include </a:t>
            </a:r>
            <a:r>
              <a:rPr lang="en-US" dirty="0" err="1" smtClean="0"/>
              <a:t>perihepatitis</a:t>
            </a:r>
            <a:r>
              <a:rPr lang="en-US" dirty="0" smtClean="0"/>
              <a:t>, chronic </a:t>
            </a:r>
            <a:r>
              <a:rPr lang="en-US" dirty="0" smtClean="0"/>
              <a:t>pelvic pain, conjunctivitis and Reiter’s </a:t>
            </a:r>
            <a:r>
              <a:rPr lang="en-US" dirty="0" smtClean="0"/>
              <a:t>syndrome or </a:t>
            </a:r>
            <a:r>
              <a:rPr lang="en-US" dirty="0" smtClean="0"/>
              <a:t>SARA. </a:t>
            </a:r>
            <a:endParaRPr lang="en-US" dirty="0" smtClean="0"/>
          </a:p>
          <a:p>
            <a:pPr algn="just" rtl="0"/>
            <a:r>
              <a:rPr lang="en-US" dirty="0" err="1" smtClean="0"/>
              <a:t>Perinatal</a:t>
            </a:r>
            <a:r>
              <a:rPr lang="en-US" dirty="0" smtClean="0"/>
              <a:t> </a:t>
            </a:r>
            <a:r>
              <a:rPr lang="en-US" dirty="0" smtClean="0"/>
              <a:t>transmission may lead to </a:t>
            </a:r>
            <a:r>
              <a:rPr lang="en-US" dirty="0" err="1" smtClean="0"/>
              <a:t>ophthalmia</a:t>
            </a:r>
            <a:r>
              <a:rPr lang="en-US" dirty="0" smtClean="0"/>
              <a:t> </a:t>
            </a:r>
            <a:r>
              <a:rPr lang="en-US" dirty="0" err="1" smtClean="0"/>
              <a:t>neonatorum</a:t>
            </a:r>
            <a:r>
              <a:rPr lang="en-US" dirty="0" smtClean="0"/>
              <a:t> </a:t>
            </a:r>
            <a:r>
              <a:rPr lang="en-US" dirty="0" smtClean="0"/>
              <a:t>and/or pneumonia in the neonate.</a:t>
            </a:r>
            <a:endParaRPr lang="ar-IQ"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sz="3600" b="1" dirty="0" smtClean="0">
                <a:ln w="1905"/>
                <a:solidFill>
                  <a:srgbClr val="0070C0"/>
                </a:solidFill>
                <a:effectLst>
                  <a:innerShdw blurRad="69850" dist="43180" dir="5400000">
                    <a:srgbClr val="000000">
                      <a:alpha val="65000"/>
                    </a:srgbClr>
                  </a:innerShdw>
                </a:effectLst>
              </a:rPr>
              <a:t>Other sexually </a:t>
            </a:r>
            <a:r>
              <a:rPr lang="en-US" sz="3600" b="1" dirty="0" smtClean="0">
                <a:ln w="1905"/>
                <a:solidFill>
                  <a:srgbClr val="0070C0"/>
                </a:solidFill>
                <a:effectLst>
                  <a:innerShdw blurRad="69850" dist="43180" dir="5400000">
                    <a:srgbClr val="000000">
                      <a:alpha val="65000"/>
                    </a:srgbClr>
                  </a:innerShdw>
                </a:effectLst>
              </a:rPr>
              <a:t>transmitted bacterial infections:</a:t>
            </a:r>
            <a:endParaRPr lang="ar-IQ" sz="3600" b="1" dirty="0">
              <a:ln w="1905"/>
              <a:solidFill>
                <a:srgbClr val="0070C0"/>
              </a:solidFill>
              <a:effectLst>
                <a:innerShdw blurRad="69850" dist="43180" dir="5400000">
                  <a:srgbClr val="000000">
                    <a:alpha val="65000"/>
                  </a:srgbClr>
                </a:innerShdw>
              </a:effectLst>
            </a:endParaRPr>
          </a:p>
        </p:txBody>
      </p:sp>
      <p:sp>
        <p:nvSpPr>
          <p:cNvPr id="3" name="عنصر نائب للمحتوى 2"/>
          <p:cNvSpPr>
            <a:spLocks noGrp="1"/>
          </p:cNvSpPr>
          <p:nvPr>
            <p:ph sz="quarter" idx="1"/>
          </p:nvPr>
        </p:nvSpPr>
        <p:spPr/>
        <p:txBody>
          <a:bodyPr/>
          <a:lstStyle/>
          <a:p>
            <a:pPr algn="just" rtl="0"/>
            <a:r>
              <a:rPr lang="en-US" dirty="0" err="1" smtClean="0"/>
              <a:t>Chancroid</a:t>
            </a:r>
            <a:r>
              <a:rPr lang="en-US" dirty="0" smtClean="0"/>
              <a:t>, </a:t>
            </a:r>
            <a:r>
              <a:rPr lang="en-US" dirty="0" err="1" smtClean="0"/>
              <a:t>granuloma</a:t>
            </a:r>
            <a:r>
              <a:rPr lang="en-US" dirty="0" smtClean="0"/>
              <a:t> </a:t>
            </a:r>
            <a:r>
              <a:rPr lang="en-US" dirty="0" err="1" smtClean="0"/>
              <a:t>inguinale</a:t>
            </a:r>
            <a:r>
              <a:rPr lang="en-US" dirty="0" smtClean="0"/>
              <a:t> and LGV </a:t>
            </a:r>
            <a:r>
              <a:rPr lang="en-US" dirty="0" smtClean="0"/>
              <a:t>are </a:t>
            </a:r>
            <a:r>
              <a:rPr lang="en-US" dirty="0" smtClean="0"/>
              <a:t>causes </a:t>
            </a:r>
            <a:r>
              <a:rPr lang="en-US" dirty="0" smtClean="0"/>
              <a:t>of genital </a:t>
            </a:r>
            <a:r>
              <a:rPr lang="en-US" dirty="0" smtClean="0"/>
              <a:t>ulcers in the </a:t>
            </a:r>
            <a:r>
              <a:rPr lang="en-US" dirty="0" smtClean="0"/>
              <a:t>tropics.</a:t>
            </a:r>
            <a:endParaRPr lang="en-US" dirty="0" smtClean="0"/>
          </a:p>
          <a:p>
            <a:pPr algn="just" rtl="0"/>
            <a:r>
              <a:rPr lang="en-US" dirty="0" smtClean="0"/>
              <a:t>LGV is also a cause of </a:t>
            </a:r>
            <a:r>
              <a:rPr lang="en-US" dirty="0" err="1" smtClean="0"/>
              <a:t>proctitis</a:t>
            </a:r>
            <a:r>
              <a:rPr lang="en-US" dirty="0" smtClean="0"/>
              <a:t> in </a:t>
            </a:r>
            <a:r>
              <a:rPr lang="en-US" dirty="0" smtClean="0"/>
              <a:t>MSM.</a:t>
            </a:r>
            <a:endParaRPr lang="ar-IQ" dirty="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Capture.PNG"/>
          <p:cNvPicPr>
            <a:picLocks noGrp="1" noChangeAspect="1"/>
          </p:cNvPicPr>
          <p:nvPr>
            <p:ph sz="quarter"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a:bodyPr>
          <a:lstStyle/>
          <a:p>
            <a:pPr algn="just" rtl="0"/>
            <a:r>
              <a:rPr lang="en-US" dirty="0" smtClean="0"/>
              <a:t>Sexual partners, whether male or female, and casual or regular, should be recorded. Sexual practices—</a:t>
            </a:r>
            <a:r>
              <a:rPr lang="en-US" dirty="0" err="1" smtClean="0"/>
              <a:t>insertive</a:t>
            </a:r>
            <a:r>
              <a:rPr lang="en-US" dirty="0" smtClean="0"/>
              <a:t> or receptive vaginal, anal, </a:t>
            </a:r>
            <a:r>
              <a:rPr lang="en-US" dirty="0" err="1" smtClean="0"/>
              <a:t>orogenital</a:t>
            </a:r>
            <a:r>
              <a:rPr lang="en-US" dirty="0" smtClean="0"/>
              <a:t> or </a:t>
            </a:r>
            <a:r>
              <a:rPr lang="en-US" dirty="0" err="1" smtClean="0"/>
              <a:t>oroanal</a:t>
            </a:r>
            <a:r>
              <a:rPr lang="en-US" dirty="0" smtClean="0"/>
              <a:t>—should be noted. Choice of contraception should be recorded for women, together with condom use for both sexes.</a:t>
            </a:r>
            <a:endParaRPr lang="ar-IQ"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SEXUALLY TRANSMITTED </a:t>
            </a: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VIRAL INFECTIONS:</a:t>
            </a:r>
            <a:endParaRPr lang="ar-IQ"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عنصر نائب للمحتوى 2"/>
          <p:cNvSpPr>
            <a:spLocks noGrp="1"/>
          </p:cNvSpPr>
          <p:nvPr>
            <p:ph sz="quarter" idx="1"/>
          </p:nvPr>
        </p:nvSpPr>
        <p:spPr/>
        <p:txBody>
          <a:bodyPr>
            <a:normAutofit/>
          </a:bodyPr>
          <a:lstStyle/>
          <a:p>
            <a:pPr algn="just" rtl="0">
              <a:buNone/>
            </a:pPr>
            <a:r>
              <a:rPr lang="en-US" sz="3600" b="1" dirty="0" smtClean="0">
                <a:ln w="1905"/>
                <a:solidFill>
                  <a:srgbClr val="0070C0"/>
                </a:solidFill>
                <a:effectLst>
                  <a:innerShdw blurRad="69850" dist="43180" dir="5400000">
                    <a:srgbClr val="000000">
                      <a:alpha val="65000"/>
                    </a:srgbClr>
                  </a:innerShdw>
                </a:effectLst>
              </a:rPr>
              <a:t>Genital herpes </a:t>
            </a:r>
            <a:r>
              <a:rPr lang="en-US" sz="3600" b="1" dirty="0" smtClean="0">
                <a:ln w="1905"/>
                <a:solidFill>
                  <a:srgbClr val="0070C0"/>
                </a:solidFill>
                <a:effectLst>
                  <a:innerShdw blurRad="69850" dist="43180" dir="5400000">
                    <a:srgbClr val="000000">
                      <a:alpha val="65000"/>
                    </a:srgbClr>
                  </a:innerShdw>
                </a:effectLst>
              </a:rPr>
              <a:t>simplex:</a:t>
            </a:r>
          </a:p>
          <a:p>
            <a:pPr algn="just" rtl="0"/>
            <a:r>
              <a:rPr lang="en-US" sz="2800" dirty="0" smtClean="0"/>
              <a:t>Infection with herpes simplex virus type 1 (HSV-1) </a:t>
            </a:r>
            <a:r>
              <a:rPr lang="en-US" sz="2800" dirty="0" smtClean="0"/>
              <a:t>or type </a:t>
            </a:r>
            <a:r>
              <a:rPr lang="en-US" sz="2800" dirty="0" smtClean="0"/>
              <a:t>2 (HSV-2) produces a wide spectrum of clinical </a:t>
            </a:r>
            <a:r>
              <a:rPr lang="en-US" sz="2800" dirty="0" smtClean="0"/>
              <a:t>problems. </a:t>
            </a:r>
          </a:p>
          <a:p>
            <a:pPr algn="just" rtl="0"/>
            <a:r>
              <a:rPr lang="en-US" sz="2800" dirty="0" smtClean="0"/>
              <a:t>Transmission </a:t>
            </a:r>
            <a:r>
              <a:rPr lang="en-US" sz="2800" dirty="0" smtClean="0"/>
              <a:t>is usually sexual (</a:t>
            </a:r>
            <a:r>
              <a:rPr lang="en-US" sz="2800" dirty="0" smtClean="0"/>
              <a:t>vaginal, anal</a:t>
            </a:r>
            <a:r>
              <a:rPr lang="en-US" sz="2800" dirty="0" smtClean="0"/>
              <a:t>, </a:t>
            </a:r>
            <a:r>
              <a:rPr lang="en-US" sz="2800" dirty="0" err="1" smtClean="0"/>
              <a:t>orogenital</a:t>
            </a:r>
            <a:r>
              <a:rPr lang="en-US" sz="2800" dirty="0" smtClean="0"/>
              <a:t> or </a:t>
            </a:r>
            <a:r>
              <a:rPr lang="en-US" sz="2800" dirty="0" err="1" smtClean="0"/>
              <a:t>oroanal</a:t>
            </a:r>
            <a:r>
              <a:rPr lang="en-US" sz="2800" dirty="0" smtClean="0"/>
              <a:t>), but </a:t>
            </a:r>
            <a:r>
              <a:rPr lang="en-US" sz="2800" dirty="0" err="1" smtClean="0"/>
              <a:t>perinatal</a:t>
            </a:r>
            <a:r>
              <a:rPr lang="en-US" sz="2800" dirty="0" smtClean="0"/>
              <a:t> infection of </a:t>
            </a:r>
            <a:r>
              <a:rPr lang="en-US" sz="2800" dirty="0" smtClean="0"/>
              <a:t>the neonate </a:t>
            </a:r>
            <a:r>
              <a:rPr lang="en-US" sz="2800" dirty="0" smtClean="0"/>
              <a:t>may also occur.</a:t>
            </a:r>
            <a:endParaRPr lang="ar-IQ" sz="2800" b="1" dirty="0">
              <a:ln w="1905"/>
              <a:solidFill>
                <a:srgbClr val="0070C0"/>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a:bodyPr>
          <a:lstStyle/>
          <a:p>
            <a:pPr algn="just" rtl="0"/>
            <a:r>
              <a:rPr lang="en-US" dirty="0" smtClean="0"/>
              <a:t>Primary infection at the site </a:t>
            </a:r>
            <a:r>
              <a:rPr lang="en-US" dirty="0" smtClean="0"/>
              <a:t>of HSV </a:t>
            </a:r>
            <a:r>
              <a:rPr lang="en-US" dirty="0" smtClean="0"/>
              <a:t>entry, which may be symptomatic or </a:t>
            </a:r>
            <a:r>
              <a:rPr lang="en-US" dirty="0" smtClean="0"/>
              <a:t>asymptomatic, establishes </a:t>
            </a:r>
            <a:r>
              <a:rPr lang="en-US" dirty="0" smtClean="0"/>
              <a:t>latency in local sensory ganglia. </a:t>
            </a:r>
            <a:endParaRPr lang="en-US" dirty="0" smtClean="0"/>
          </a:p>
          <a:p>
            <a:pPr algn="just" rtl="0"/>
            <a:r>
              <a:rPr lang="en-US" dirty="0" smtClean="0"/>
              <a:t>Recurrences, either </a:t>
            </a:r>
            <a:r>
              <a:rPr lang="en-US" dirty="0" smtClean="0"/>
              <a:t>symptomatic or asymptomatic viral shedding, </a:t>
            </a:r>
            <a:r>
              <a:rPr lang="en-US" dirty="0" smtClean="0"/>
              <a:t>are a </a:t>
            </a:r>
            <a:r>
              <a:rPr lang="en-US" dirty="0" smtClean="0"/>
              <a:t>consequence of HSV reactivation. </a:t>
            </a:r>
            <a:endParaRPr lang="en-US" dirty="0" smtClean="0"/>
          </a:p>
          <a:p>
            <a:pPr algn="just" rtl="0"/>
            <a:r>
              <a:rPr lang="en-US" dirty="0" smtClean="0"/>
              <a:t>The </a:t>
            </a:r>
            <a:r>
              <a:rPr lang="en-US" dirty="0" smtClean="0"/>
              <a:t>first </a:t>
            </a:r>
            <a:r>
              <a:rPr lang="en-US" dirty="0" smtClean="0"/>
              <a:t>symptomatic episode </a:t>
            </a:r>
            <a:r>
              <a:rPr lang="en-US" dirty="0" smtClean="0"/>
              <a:t>is usually the most severe.</a:t>
            </a:r>
            <a:endParaRPr lang="ar-IQ"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lstStyle/>
          <a:p>
            <a:pPr algn="just" rtl="0"/>
            <a:r>
              <a:rPr lang="en-US" dirty="0" smtClean="0"/>
              <a:t>Although </a:t>
            </a:r>
            <a:r>
              <a:rPr lang="en-US" dirty="0" smtClean="0"/>
              <a:t>HSV-1 is </a:t>
            </a:r>
            <a:r>
              <a:rPr lang="en-US" dirty="0" smtClean="0"/>
              <a:t>classically associated with </a:t>
            </a:r>
            <a:r>
              <a:rPr lang="en-US" dirty="0" err="1" smtClean="0"/>
              <a:t>orolabial</a:t>
            </a:r>
            <a:r>
              <a:rPr lang="en-US" dirty="0" smtClean="0"/>
              <a:t> herpes and </a:t>
            </a:r>
            <a:r>
              <a:rPr lang="en-US" dirty="0" smtClean="0"/>
              <a:t>HSV-2 </a:t>
            </a:r>
            <a:r>
              <a:rPr lang="en-US" dirty="0" smtClean="0"/>
              <a:t>with </a:t>
            </a:r>
            <a:r>
              <a:rPr lang="en-US" dirty="0" err="1" smtClean="0"/>
              <a:t>anogenital</a:t>
            </a:r>
            <a:r>
              <a:rPr lang="en-US" dirty="0" smtClean="0"/>
              <a:t> herpes, HSV-1 now accounts for </a:t>
            </a:r>
            <a:r>
              <a:rPr lang="en-US" dirty="0" smtClean="0"/>
              <a:t>more than </a:t>
            </a:r>
            <a:r>
              <a:rPr lang="en-US" dirty="0" smtClean="0"/>
              <a:t>50% of </a:t>
            </a:r>
            <a:r>
              <a:rPr lang="en-US" dirty="0" err="1" smtClean="0"/>
              <a:t>anogenital</a:t>
            </a:r>
            <a:r>
              <a:rPr lang="en-US" dirty="0" smtClean="0"/>
              <a:t> infections in the UK.</a:t>
            </a:r>
            <a:endParaRPr lang="ar-IQ"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t>Clinical </a:t>
            </a:r>
            <a:r>
              <a:rPr lang="en-US" b="1" dirty="0" smtClean="0"/>
              <a:t>features:</a:t>
            </a:r>
            <a:endParaRPr lang="ar-IQ" dirty="0"/>
          </a:p>
        </p:txBody>
      </p:sp>
      <p:sp>
        <p:nvSpPr>
          <p:cNvPr id="3" name="عنصر نائب للمحتوى 2"/>
          <p:cNvSpPr>
            <a:spLocks noGrp="1"/>
          </p:cNvSpPr>
          <p:nvPr>
            <p:ph sz="quarter" idx="1"/>
          </p:nvPr>
        </p:nvSpPr>
        <p:spPr/>
        <p:txBody>
          <a:bodyPr>
            <a:normAutofit/>
          </a:bodyPr>
          <a:lstStyle/>
          <a:p>
            <a:pPr algn="just" rtl="0"/>
            <a:r>
              <a:rPr lang="en-US" dirty="0" smtClean="0"/>
              <a:t>The first symptomatic episode presents with </a:t>
            </a:r>
            <a:r>
              <a:rPr lang="en-US" dirty="0" smtClean="0"/>
              <a:t>irritable vesicles </a:t>
            </a:r>
            <a:r>
              <a:rPr lang="en-US" dirty="0" smtClean="0"/>
              <a:t>that soon rupture to form small, tender </a:t>
            </a:r>
            <a:r>
              <a:rPr lang="en-US" dirty="0" smtClean="0"/>
              <a:t>ulcers on </a:t>
            </a:r>
            <a:r>
              <a:rPr lang="en-US" dirty="0" smtClean="0"/>
              <a:t>the external </a:t>
            </a:r>
            <a:r>
              <a:rPr lang="en-US" dirty="0" smtClean="0"/>
              <a:t>genitalia.</a:t>
            </a:r>
            <a:endParaRPr lang="en-US" dirty="0" smtClean="0"/>
          </a:p>
        </p:txBody>
      </p:sp>
      <p:pic>
        <p:nvPicPr>
          <p:cNvPr id="5" name="عنصر نائب للمحتوى 4" descr="Capture.PNG"/>
          <p:cNvPicPr>
            <a:picLocks noGrp="1" noChangeAspect="1"/>
          </p:cNvPicPr>
          <p:nvPr>
            <p:ph sz="quarter" idx="2"/>
          </p:nvPr>
        </p:nvPicPr>
        <p:blipFill>
          <a:blip r:embed="rId2"/>
          <a:stretch>
            <a:fillRect/>
          </a:stretch>
        </p:blipFill>
        <p:spPr>
          <a:xfrm>
            <a:off x="4929190" y="1589088"/>
            <a:ext cx="3929090" cy="4768870"/>
          </a:xfrm>
        </p:spPr>
      </p:pic>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a:bodyPr>
          <a:lstStyle/>
          <a:p>
            <a:pPr algn="just" rtl="0"/>
            <a:r>
              <a:rPr lang="en-US" dirty="0" smtClean="0"/>
              <a:t>Lesions at other sites (e.g. urethra, vagina, cervix, </a:t>
            </a:r>
            <a:r>
              <a:rPr lang="en-US" dirty="0" err="1" smtClean="0"/>
              <a:t>perianal</a:t>
            </a:r>
            <a:r>
              <a:rPr lang="en-US" dirty="0" smtClean="0"/>
              <a:t> area, anus or rectum) may cause </a:t>
            </a:r>
            <a:r>
              <a:rPr lang="en-US" dirty="0" err="1" smtClean="0"/>
              <a:t>dysuria</a:t>
            </a:r>
            <a:r>
              <a:rPr lang="en-US" dirty="0" smtClean="0"/>
              <a:t>, urethral or vaginal discharge, or anal, </a:t>
            </a:r>
            <a:r>
              <a:rPr lang="en-US" dirty="0" err="1" smtClean="0"/>
              <a:t>perianal</a:t>
            </a:r>
            <a:r>
              <a:rPr lang="en-US" dirty="0" smtClean="0"/>
              <a:t> or rectal pain</a:t>
            </a:r>
            <a:r>
              <a:rPr lang="en-US" dirty="0" smtClean="0"/>
              <a:t>.</a:t>
            </a:r>
          </a:p>
          <a:p>
            <a:pPr algn="just" rtl="0"/>
            <a:r>
              <a:rPr lang="en-US" dirty="0" smtClean="0"/>
              <a:t>Constitutional symptoms such as fever, headache </a:t>
            </a:r>
            <a:r>
              <a:rPr lang="en-US" dirty="0" smtClean="0"/>
              <a:t>and malaise </a:t>
            </a:r>
            <a:r>
              <a:rPr lang="en-US" dirty="0" smtClean="0"/>
              <a:t>are common. </a:t>
            </a:r>
            <a:endParaRPr lang="en-US" dirty="0" smtClean="0"/>
          </a:p>
          <a:p>
            <a:pPr algn="just" rtl="0"/>
            <a:r>
              <a:rPr lang="en-US" dirty="0" smtClean="0"/>
              <a:t>Inguinal </a:t>
            </a:r>
            <a:r>
              <a:rPr lang="en-US" dirty="0" smtClean="0"/>
              <a:t>lymph nodes </a:t>
            </a:r>
            <a:r>
              <a:rPr lang="en-US" dirty="0" smtClean="0"/>
              <a:t>become enlarged </a:t>
            </a:r>
            <a:r>
              <a:rPr lang="en-US" dirty="0" smtClean="0"/>
              <a:t>and tender, and there may be nerve root </a:t>
            </a:r>
            <a:r>
              <a:rPr lang="en-US" dirty="0" smtClean="0"/>
              <a:t>pain in </a:t>
            </a:r>
            <a:r>
              <a:rPr lang="en-US" dirty="0" smtClean="0"/>
              <a:t>the 2nd and 3rd sacral dermatomes.</a:t>
            </a:r>
            <a:endParaRPr lang="ar-IQ" dirty="0" smtClean="0"/>
          </a:p>
          <a:p>
            <a:pPr algn="just" rtl="0"/>
            <a:endParaRPr lang="ar-IQ" dirty="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a:bodyPr>
          <a:lstStyle/>
          <a:p>
            <a:pPr algn="just" rtl="0"/>
            <a:r>
              <a:rPr lang="en-US" dirty="0" err="1" smtClean="0"/>
              <a:t>Extragenital</a:t>
            </a:r>
            <a:r>
              <a:rPr lang="en-US" dirty="0" smtClean="0"/>
              <a:t> lesions may develop at other sites </a:t>
            </a:r>
            <a:r>
              <a:rPr lang="en-US" dirty="0" smtClean="0"/>
              <a:t>such as </a:t>
            </a:r>
            <a:r>
              <a:rPr lang="en-US" dirty="0" smtClean="0"/>
              <a:t>the buttock, finger or eye due to auto-inoculation.</a:t>
            </a:r>
          </a:p>
          <a:p>
            <a:pPr algn="just" rtl="0"/>
            <a:r>
              <a:rPr lang="en-US" dirty="0" err="1" smtClean="0"/>
              <a:t>Oropharyngeal</a:t>
            </a:r>
            <a:r>
              <a:rPr lang="en-US" dirty="0" smtClean="0"/>
              <a:t> infection may result from </a:t>
            </a:r>
            <a:r>
              <a:rPr lang="en-US" dirty="0" err="1" smtClean="0"/>
              <a:t>orogenital</a:t>
            </a:r>
            <a:r>
              <a:rPr lang="en-US" dirty="0" smtClean="0"/>
              <a:t> sex.</a:t>
            </a:r>
          </a:p>
          <a:p>
            <a:pPr algn="just" rtl="0"/>
            <a:r>
              <a:rPr lang="en-US" dirty="0" smtClean="0"/>
              <a:t>Complications such as urinary retention due to </a:t>
            </a:r>
            <a:r>
              <a:rPr lang="en-US" dirty="0" smtClean="0"/>
              <a:t>autonomic neuropathy</a:t>
            </a:r>
            <a:r>
              <a:rPr lang="en-US" dirty="0" smtClean="0"/>
              <a:t>, and aseptic meningitis are </a:t>
            </a:r>
            <a:r>
              <a:rPr lang="en-US" dirty="0" smtClean="0"/>
              <a:t>occasionally seen</a:t>
            </a:r>
            <a:r>
              <a:rPr lang="en-US" dirty="0" smtClean="0"/>
              <a:t>.</a:t>
            </a:r>
            <a:endParaRPr lang="ar-IQ" dirty="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lstStyle/>
          <a:p>
            <a:pPr algn="just" rtl="0"/>
            <a:r>
              <a:rPr lang="en-US" dirty="0" smtClean="0"/>
              <a:t>First episodes usually heal within 2–4 weeks </a:t>
            </a:r>
            <a:r>
              <a:rPr lang="en-US" dirty="0" smtClean="0"/>
              <a:t>without treatment</a:t>
            </a:r>
            <a:r>
              <a:rPr lang="en-US" dirty="0" smtClean="0"/>
              <a:t>; recurrences are usually milder and of </a:t>
            </a:r>
            <a:r>
              <a:rPr lang="en-US" dirty="0" smtClean="0"/>
              <a:t>shorter duration </a:t>
            </a:r>
            <a:r>
              <a:rPr lang="en-US" dirty="0" smtClean="0"/>
              <a:t>than the initial attack. </a:t>
            </a:r>
            <a:r>
              <a:rPr lang="en-US" dirty="0" smtClean="0"/>
              <a:t>They </a:t>
            </a:r>
            <a:r>
              <a:rPr lang="en-US" dirty="0" smtClean="0"/>
              <a:t>occur more </a:t>
            </a:r>
            <a:r>
              <a:rPr lang="en-US" dirty="0" smtClean="0"/>
              <a:t>often in </a:t>
            </a:r>
            <a:r>
              <a:rPr lang="en-US" dirty="0" smtClean="0"/>
              <a:t>HSV-2 infection and their frequency tends to </a:t>
            </a:r>
            <a:r>
              <a:rPr lang="en-US" dirty="0" smtClean="0"/>
              <a:t>decrease with </a:t>
            </a:r>
            <a:r>
              <a:rPr lang="en-US" dirty="0" smtClean="0"/>
              <a:t>time.</a:t>
            </a:r>
            <a:endParaRPr lang="ar-IQ"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lnSpcReduction="10000"/>
          </a:bodyPr>
          <a:lstStyle/>
          <a:p>
            <a:pPr algn="just" rtl="0"/>
            <a:r>
              <a:rPr lang="en-US" dirty="0" err="1" smtClean="0"/>
              <a:t>Prodromal</a:t>
            </a:r>
            <a:r>
              <a:rPr lang="en-US" dirty="0" smtClean="0"/>
              <a:t> symptoms such as irritation </a:t>
            </a:r>
            <a:r>
              <a:rPr lang="en-US" dirty="0" smtClean="0"/>
              <a:t>or burning </a:t>
            </a:r>
            <a:r>
              <a:rPr lang="en-US" dirty="0" smtClean="0"/>
              <a:t>at the subsequent site of recurrence, or </a:t>
            </a:r>
            <a:r>
              <a:rPr lang="en-US" dirty="0" smtClean="0"/>
              <a:t>neuralgic pains </a:t>
            </a:r>
            <a:r>
              <a:rPr lang="en-US" dirty="0" smtClean="0"/>
              <a:t>affecting buttocks, legs or hips are commonly seen.</a:t>
            </a:r>
          </a:p>
          <a:p>
            <a:pPr algn="just" rtl="0"/>
            <a:r>
              <a:rPr lang="en-US" dirty="0" smtClean="0"/>
              <a:t>The first symptomatic episode may be a recurrence </a:t>
            </a:r>
            <a:r>
              <a:rPr lang="en-US" dirty="0" smtClean="0"/>
              <a:t>of a </a:t>
            </a:r>
            <a:r>
              <a:rPr lang="en-US" dirty="0" smtClean="0"/>
              <a:t>previously undiagnosed primary infection. </a:t>
            </a:r>
            <a:endParaRPr lang="en-US" dirty="0" smtClean="0"/>
          </a:p>
          <a:p>
            <a:pPr algn="just" rtl="0"/>
            <a:r>
              <a:rPr lang="en-US" dirty="0" smtClean="0"/>
              <a:t>Recurrent episodes </a:t>
            </a:r>
            <a:r>
              <a:rPr lang="en-US" dirty="0" smtClean="0"/>
              <a:t>of asymptomatic viral shedding are </a:t>
            </a:r>
            <a:r>
              <a:rPr lang="en-US" dirty="0" smtClean="0"/>
              <a:t>important in </a:t>
            </a:r>
            <a:r>
              <a:rPr lang="en-US" dirty="0" smtClean="0"/>
              <a:t>the transmission of HSV.</a:t>
            </a:r>
            <a:endParaRPr lang="ar-IQ" dirty="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t>Diagnosis:</a:t>
            </a:r>
            <a:endParaRPr lang="ar-IQ" dirty="0"/>
          </a:p>
        </p:txBody>
      </p:sp>
      <p:sp>
        <p:nvSpPr>
          <p:cNvPr id="3" name="عنصر نائب للمحتوى 2"/>
          <p:cNvSpPr>
            <a:spLocks noGrp="1"/>
          </p:cNvSpPr>
          <p:nvPr>
            <p:ph sz="quarter" idx="1"/>
          </p:nvPr>
        </p:nvSpPr>
        <p:spPr/>
        <p:txBody>
          <a:bodyPr>
            <a:normAutofit/>
          </a:bodyPr>
          <a:lstStyle/>
          <a:p>
            <a:pPr algn="just" rtl="0"/>
            <a:r>
              <a:rPr lang="en-US" dirty="0" smtClean="0"/>
              <a:t>Swabs are taken from vesicular fluid or ulcers </a:t>
            </a:r>
            <a:r>
              <a:rPr lang="en-US" dirty="0" smtClean="0"/>
              <a:t>for detection </a:t>
            </a:r>
            <a:r>
              <a:rPr lang="en-US" dirty="0" smtClean="0"/>
              <a:t>of DNA by PCR or tissue culture and typing.</a:t>
            </a:r>
          </a:p>
          <a:p>
            <a:pPr algn="just" rtl="0"/>
            <a:r>
              <a:rPr lang="en-US" dirty="0" smtClean="0"/>
              <a:t>Electron microscopy of such material will only give </a:t>
            </a:r>
            <a:r>
              <a:rPr lang="en-US" dirty="0" smtClean="0"/>
              <a:t>a presumptive </a:t>
            </a:r>
            <a:r>
              <a:rPr lang="en-US" dirty="0" smtClean="0"/>
              <a:t>diagnosis, as herpes group viruses </a:t>
            </a:r>
            <a:r>
              <a:rPr lang="en-US" dirty="0" smtClean="0"/>
              <a:t>appear similar</a:t>
            </a:r>
            <a:r>
              <a:rPr lang="en-US" dirty="0" smtClean="0"/>
              <a:t>. </a:t>
            </a:r>
            <a:endParaRPr lang="en-US" dirty="0" smtClean="0"/>
          </a:p>
          <a:p>
            <a:pPr algn="just" rtl="0"/>
            <a:r>
              <a:rPr lang="en-US" dirty="0" smtClean="0"/>
              <a:t>Type-specific </a:t>
            </a:r>
            <a:r>
              <a:rPr lang="en-US" dirty="0" smtClean="0"/>
              <a:t>antibody tests are available but </a:t>
            </a:r>
            <a:r>
              <a:rPr lang="en-US" dirty="0" smtClean="0"/>
              <a:t>are not </a:t>
            </a:r>
            <a:r>
              <a:rPr lang="en-US" dirty="0" smtClean="0"/>
              <a:t>sufficiently accurate for general use.</a:t>
            </a:r>
            <a:endParaRPr lang="ar-IQ" dirty="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t>Management:</a:t>
            </a:r>
            <a:endParaRPr lang="ar-IQ" dirty="0"/>
          </a:p>
        </p:txBody>
      </p:sp>
      <p:sp>
        <p:nvSpPr>
          <p:cNvPr id="3" name="عنصر نائب للمحتوى 2"/>
          <p:cNvSpPr>
            <a:spLocks noGrp="1"/>
          </p:cNvSpPr>
          <p:nvPr>
            <p:ph sz="quarter" idx="1"/>
          </p:nvPr>
        </p:nvSpPr>
        <p:spPr/>
        <p:txBody>
          <a:bodyPr>
            <a:normAutofit/>
          </a:bodyPr>
          <a:lstStyle/>
          <a:p>
            <a:pPr algn="just" rtl="0">
              <a:buNone/>
            </a:pPr>
            <a:r>
              <a:rPr lang="en-US" sz="4000" b="1" dirty="0" smtClean="0">
                <a:solidFill>
                  <a:srgbClr val="FF0000"/>
                </a:solidFill>
                <a:latin typeface="+mj-lt"/>
              </a:rPr>
              <a:t>First </a:t>
            </a:r>
            <a:r>
              <a:rPr lang="en-US" sz="4000" b="1" dirty="0" smtClean="0">
                <a:solidFill>
                  <a:srgbClr val="FF0000"/>
                </a:solidFill>
                <a:latin typeface="+mj-lt"/>
              </a:rPr>
              <a:t>episode:</a:t>
            </a:r>
          </a:p>
          <a:p>
            <a:pPr algn="just" rtl="0"/>
            <a:r>
              <a:rPr lang="en-US" sz="2800" dirty="0" smtClean="0"/>
              <a:t>The following 5-day oral regimens are all </a:t>
            </a:r>
            <a:r>
              <a:rPr lang="en-US" sz="2800" dirty="0" smtClean="0"/>
              <a:t>recommended and </a:t>
            </a:r>
            <a:r>
              <a:rPr lang="en-US" sz="2800" dirty="0" smtClean="0"/>
              <a:t>should be started within 5 days of </a:t>
            </a:r>
            <a:r>
              <a:rPr lang="en-US" sz="2800" dirty="0" smtClean="0"/>
              <a:t>the beginning </a:t>
            </a:r>
            <a:r>
              <a:rPr lang="en-US" sz="2800" dirty="0" smtClean="0"/>
              <a:t>of the episode, or whilst lesions are </a:t>
            </a:r>
            <a:r>
              <a:rPr lang="en-US" sz="2800" dirty="0" smtClean="0"/>
              <a:t>still forming:</a:t>
            </a:r>
          </a:p>
          <a:p>
            <a:pPr algn="just" rtl="0">
              <a:buNone/>
            </a:pPr>
            <a:r>
              <a:rPr lang="en-US" sz="2800" dirty="0" smtClean="0"/>
              <a:t>• </a:t>
            </a:r>
            <a:r>
              <a:rPr lang="en-US" sz="2800" dirty="0" err="1" smtClean="0"/>
              <a:t>aciclovir</a:t>
            </a:r>
            <a:r>
              <a:rPr lang="en-US" sz="2800" dirty="0" smtClean="0"/>
              <a:t> 200 mg five times daily</a:t>
            </a:r>
          </a:p>
          <a:p>
            <a:pPr algn="just" rtl="0">
              <a:buNone/>
            </a:pPr>
            <a:r>
              <a:rPr lang="en-US" sz="2800" dirty="0" smtClean="0"/>
              <a:t>• </a:t>
            </a:r>
            <a:r>
              <a:rPr lang="en-US" sz="2800" dirty="0" err="1" smtClean="0"/>
              <a:t>famciclovir</a:t>
            </a:r>
            <a:r>
              <a:rPr lang="en-US" sz="2800" dirty="0" smtClean="0"/>
              <a:t> 250 mg 8-hourly</a:t>
            </a:r>
          </a:p>
          <a:p>
            <a:pPr algn="just" rtl="0">
              <a:buNone/>
            </a:pPr>
            <a:r>
              <a:rPr lang="en-US" sz="2800" dirty="0" smtClean="0"/>
              <a:t>• </a:t>
            </a:r>
            <a:r>
              <a:rPr lang="en-US" sz="2800" dirty="0" err="1" smtClean="0"/>
              <a:t>valaciclovir</a:t>
            </a:r>
            <a:r>
              <a:rPr lang="en-US" sz="2800" dirty="0" smtClean="0"/>
              <a:t> 500 mg 12-hourly.</a:t>
            </a:r>
            <a:endParaRPr lang="ar-IQ" sz="2800" b="1" dirty="0">
              <a:solidFill>
                <a:srgbClr val="FF0000"/>
              </a:solidFill>
              <a:latin typeface="+mj-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t>STI in children:</a:t>
            </a:r>
            <a:endParaRPr lang="ar-IQ" dirty="0"/>
          </a:p>
        </p:txBody>
      </p:sp>
      <p:sp>
        <p:nvSpPr>
          <p:cNvPr id="3" name="عنصر نائب للمحتوى 2"/>
          <p:cNvSpPr>
            <a:spLocks noGrp="1"/>
          </p:cNvSpPr>
          <p:nvPr>
            <p:ph sz="quarter" idx="1"/>
          </p:nvPr>
        </p:nvSpPr>
        <p:spPr/>
        <p:txBody>
          <a:bodyPr/>
          <a:lstStyle/>
          <a:p>
            <a:pPr algn="just" rtl="0"/>
            <a:r>
              <a:rPr lang="en-US" dirty="0" smtClean="0"/>
              <a:t>The presence of an STI in a child may be indicative of sexual abuse, although vertical transmission may explain some presentations in the first 2 years. </a:t>
            </a:r>
          </a:p>
          <a:p>
            <a:pPr algn="just" rtl="0"/>
            <a:r>
              <a:rPr lang="en-US" dirty="0" smtClean="0"/>
              <a:t>In an older child, STI may be the result of voluntary sexual activity.</a:t>
            </a:r>
            <a:endParaRPr lang="ar-IQ"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a:bodyPr>
          <a:lstStyle/>
          <a:p>
            <a:pPr algn="just" rtl="0"/>
            <a:r>
              <a:rPr lang="en-US" dirty="0" smtClean="0"/>
              <a:t>Analgesia may be required and saline bathing can </a:t>
            </a:r>
            <a:r>
              <a:rPr lang="en-US" dirty="0" smtClean="0"/>
              <a:t>be soothing</a:t>
            </a:r>
            <a:r>
              <a:rPr lang="en-US" dirty="0" smtClean="0"/>
              <a:t>. </a:t>
            </a:r>
            <a:endParaRPr lang="en-US" dirty="0" smtClean="0"/>
          </a:p>
          <a:p>
            <a:pPr algn="just" rtl="0"/>
            <a:r>
              <a:rPr lang="en-US" dirty="0" smtClean="0"/>
              <a:t>Treatment </a:t>
            </a:r>
            <a:r>
              <a:rPr lang="en-US" dirty="0" smtClean="0"/>
              <a:t>may be continued for longer </a:t>
            </a:r>
            <a:r>
              <a:rPr lang="en-US" dirty="0" smtClean="0"/>
              <a:t>than 5 </a:t>
            </a:r>
            <a:r>
              <a:rPr lang="en-US" dirty="0" smtClean="0"/>
              <a:t>days if new lesions develop. </a:t>
            </a:r>
            <a:endParaRPr lang="en-US" dirty="0" smtClean="0"/>
          </a:p>
          <a:p>
            <a:pPr algn="just" rtl="0"/>
            <a:r>
              <a:rPr lang="en-US" dirty="0" smtClean="0"/>
              <a:t>Occasionally intravenous therapy </a:t>
            </a:r>
            <a:r>
              <a:rPr lang="en-US" dirty="0" smtClean="0"/>
              <a:t>may be indicated if oral therapy is </a:t>
            </a:r>
            <a:r>
              <a:rPr lang="en-US" dirty="0" smtClean="0"/>
              <a:t>poorly tolerated or </a:t>
            </a:r>
            <a:r>
              <a:rPr lang="en-US" dirty="0" smtClean="0"/>
              <a:t>aseptic meningitis occurs.</a:t>
            </a:r>
            <a:endParaRPr lang="ar-IQ" dirty="0"/>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lstStyle/>
          <a:p>
            <a:pPr algn="just" rtl="0"/>
            <a:r>
              <a:rPr lang="en-US" dirty="0" err="1" smtClean="0"/>
              <a:t>Catheterisation</a:t>
            </a:r>
            <a:r>
              <a:rPr lang="en-US" dirty="0" smtClean="0"/>
              <a:t> via the </a:t>
            </a:r>
            <a:r>
              <a:rPr lang="en-US" dirty="0" err="1" smtClean="0"/>
              <a:t>suprapubic</a:t>
            </a:r>
            <a:r>
              <a:rPr lang="en-US" dirty="0" smtClean="0"/>
              <a:t> route is </a:t>
            </a:r>
            <a:r>
              <a:rPr lang="en-US" dirty="0" smtClean="0"/>
              <a:t>advisable for </a:t>
            </a:r>
            <a:r>
              <a:rPr lang="en-US" dirty="0" smtClean="0"/>
              <a:t>urinary retention due to autonomic </a:t>
            </a:r>
            <a:r>
              <a:rPr lang="en-US" dirty="0" smtClean="0"/>
              <a:t>neuropathy because </a:t>
            </a:r>
            <a:r>
              <a:rPr lang="en-US" dirty="0" smtClean="0"/>
              <a:t>the transurethral route may introduce HSV </a:t>
            </a:r>
            <a:r>
              <a:rPr lang="en-US" dirty="0" smtClean="0"/>
              <a:t>into the </a:t>
            </a:r>
            <a:r>
              <a:rPr lang="en-US" dirty="0" smtClean="0"/>
              <a:t>bladder.</a:t>
            </a:r>
            <a:endParaRPr lang="ar-IQ" dirty="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4000" b="1" dirty="0" smtClean="0">
                <a:solidFill>
                  <a:srgbClr val="FF0000"/>
                </a:solidFill>
              </a:rPr>
              <a:t>Recurrent genital </a:t>
            </a:r>
            <a:r>
              <a:rPr lang="en-US" sz="4000" b="1" dirty="0" smtClean="0">
                <a:solidFill>
                  <a:srgbClr val="FF0000"/>
                </a:solidFill>
              </a:rPr>
              <a:t>herpes:</a:t>
            </a:r>
            <a:endParaRPr lang="ar-IQ" sz="4000" b="1" dirty="0">
              <a:solidFill>
                <a:srgbClr val="FF0000"/>
              </a:solidFill>
            </a:endParaRPr>
          </a:p>
        </p:txBody>
      </p:sp>
      <p:sp>
        <p:nvSpPr>
          <p:cNvPr id="3" name="عنصر نائب للمحتوى 2"/>
          <p:cNvSpPr>
            <a:spLocks noGrp="1"/>
          </p:cNvSpPr>
          <p:nvPr>
            <p:ph sz="quarter" idx="1"/>
          </p:nvPr>
        </p:nvSpPr>
        <p:spPr/>
        <p:txBody>
          <a:bodyPr>
            <a:normAutofit lnSpcReduction="10000"/>
          </a:bodyPr>
          <a:lstStyle/>
          <a:p>
            <a:pPr algn="just" rtl="0"/>
            <a:r>
              <a:rPr lang="en-US" sz="2800" dirty="0" smtClean="0"/>
              <a:t>Symptomatic recurrences are usually mild and </a:t>
            </a:r>
            <a:r>
              <a:rPr lang="en-US" sz="2800" dirty="0" smtClean="0"/>
              <a:t>may require </a:t>
            </a:r>
            <a:r>
              <a:rPr lang="en-US" sz="2800" dirty="0" smtClean="0"/>
              <a:t>no specific treatment other than saline bathing.</a:t>
            </a:r>
          </a:p>
          <a:p>
            <a:pPr algn="just" rtl="0"/>
            <a:r>
              <a:rPr lang="en-US" sz="2800" dirty="0" smtClean="0"/>
              <a:t>For more severe episodes patient-initiated treatment </a:t>
            </a:r>
            <a:r>
              <a:rPr lang="en-US" sz="2800" dirty="0" smtClean="0"/>
              <a:t>at onset</a:t>
            </a:r>
            <a:r>
              <a:rPr lang="en-US" sz="2800" dirty="0" smtClean="0"/>
              <a:t>, with one of the following 5-day oral </a:t>
            </a:r>
            <a:r>
              <a:rPr lang="en-US" sz="2800" dirty="0" smtClean="0"/>
              <a:t>regimens, should </a:t>
            </a:r>
            <a:r>
              <a:rPr lang="en-US" sz="2800" dirty="0" smtClean="0"/>
              <a:t>reduce the duration of the recurrence</a:t>
            </a:r>
            <a:r>
              <a:rPr lang="en-US" sz="2800" dirty="0" smtClean="0"/>
              <a:t>:</a:t>
            </a:r>
          </a:p>
          <a:p>
            <a:pPr algn="just" rtl="0">
              <a:buNone/>
            </a:pPr>
            <a:r>
              <a:rPr lang="en-US" dirty="0" smtClean="0"/>
              <a:t>• </a:t>
            </a:r>
            <a:r>
              <a:rPr lang="en-US" dirty="0" err="1" smtClean="0"/>
              <a:t>aciclovir</a:t>
            </a:r>
            <a:r>
              <a:rPr lang="en-US" dirty="0" smtClean="0"/>
              <a:t> 200 mg five times daily</a:t>
            </a:r>
          </a:p>
          <a:p>
            <a:pPr algn="just" rtl="0">
              <a:buNone/>
            </a:pPr>
            <a:r>
              <a:rPr lang="en-US" dirty="0" smtClean="0"/>
              <a:t>• </a:t>
            </a:r>
            <a:r>
              <a:rPr lang="en-US" dirty="0" err="1" smtClean="0"/>
              <a:t>famciclovir</a:t>
            </a:r>
            <a:r>
              <a:rPr lang="en-US" dirty="0" smtClean="0"/>
              <a:t> 125–150 mg 12-hourly</a:t>
            </a:r>
          </a:p>
          <a:p>
            <a:pPr algn="just" rtl="0">
              <a:buNone/>
            </a:pPr>
            <a:r>
              <a:rPr lang="en-US" dirty="0" smtClean="0"/>
              <a:t>• </a:t>
            </a:r>
            <a:r>
              <a:rPr lang="en-US" dirty="0" err="1" smtClean="0"/>
              <a:t>valaciclovir</a:t>
            </a:r>
            <a:r>
              <a:rPr lang="en-US" dirty="0" smtClean="0"/>
              <a:t> 500 mg 12-hourly.</a:t>
            </a:r>
            <a:endParaRPr lang="ar-IQ" dirty="0"/>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a:bodyPr>
          <a:lstStyle/>
          <a:p>
            <a:pPr algn="just" rtl="0"/>
            <a:r>
              <a:rPr lang="en-US" sz="3200" dirty="0" smtClean="0"/>
              <a:t>In a few patients, treatment started at the onset </a:t>
            </a:r>
            <a:r>
              <a:rPr lang="en-US" sz="3200" dirty="0" smtClean="0"/>
              <a:t>of </a:t>
            </a:r>
            <a:r>
              <a:rPr lang="en-US" sz="3200" dirty="0" err="1" smtClean="0"/>
              <a:t>prodromal</a:t>
            </a:r>
            <a:r>
              <a:rPr lang="en-US" sz="3200" dirty="0" smtClean="0"/>
              <a:t> </a:t>
            </a:r>
            <a:r>
              <a:rPr lang="en-US" sz="3200" dirty="0" smtClean="0"/>
              <a:t>symptoms may abort recurrence</a:t>
            </a:r>
            <a:r>
              <a:rPr lang="en-US" sz="3200" dirty="0" smtClean="0"/>
              <a:t>.</a:t>
            </a: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Autofit/>
          </a:bodyPr>
          <a:lstStyle/>
          <a:p>
            <a:pPr algn="just" rtl="0"/>
            <a:r>
              <a:rPr lang="en-US" sz="2800" dirty="0" smtClean="0"/>
              <a:t>Suppressive therapy may be required for patients with frequent recurrences, especially if these occur at intervals of less than 4 </a:t>
            </a:r>
            <a:r>
              <a:rPr lang="en-US" sz="2800" dirty="0" smtClean="0"/>
              <a:t>weeks. Treatment </a:t>
            </a:r>
            <a:r>
              <a:rPr lang="en-US" sz="2800" dirty="0" smtClean="0"/>
              <a:t>should be given </a:t>
            </a:r>
            <a:r>
              <a:rPr lang="en-US" sz="2800" dirty="0" smtClean="0"/>
              <a:t>for a </a:t>
            </a:r>
            <a:r>
              <a:rPr lang="en-US" sz="2800" dirty="0" smtClean="0"/>
              <a:t>minimum of 1 year before stopping to assess </a:t>
            </a:r>
            <a:r>
              <a:rPr lang="en-US" sz="2800" dirty="0" smtClean="0"/>
              <a:t>recurrence rate</a:t>
            </a:r>
            <a:r>
              <a:rPr lang="en-US" sz="2800" dirty="0" smtClean="0"/>
              <a:t>.  </a:t>
            </a:r>
            <a:endParaRPr lang="en-US" sz="2800" dirty="0" smtClean="0"/>
          </a:p>
          <a:p>
            <a:pPr algn="just" rtl="0"/>
            <a:r>
              <a:rPr lang="en-US" sz="2800" dirty="0" smtClean="0"/>
              <a:t>About </a:t>
            </a:r>
            <a:r>
              <a:rPr lang="en-US" sz="2800" dirty="0" smtClean="0"/>
              <a:t>20% of patients will experience reduced </a:t>
            </a:r>
            <a:r>
              <a:rPr lang="en-US" sz="2800" dirty="0" smtClean="0"/>
              <a:t>attack rates </a:t>
            </a:r>
            <a:r>
              <a:rPr lang="en-US" sz="2800" dirty="0" smtClean="0"/>
              <a:t>thereafter, but for those whose recurrences </a:t>
            </a:r>
            <a:r>
              <a:rPr lang="en-US" sz="2800" dirty="0" smtClean="0"/>
              <a:t>remain unchanged</a:t>
            </a:r>
            <a:r>
              <a:rPr lang="en-US" sz="2800" dirty="0" smtClean="0"/>
              <a:t>, resumption of suppressive therapy is </a:t>
            </a:r>
            <a:r>
              <a:rPr lang="en-US" sz="2800" dirty="0" smtClean="0"/>
              <a:t>justified. </a:t>
            </a:r>
            <a:r>
              <a:rPr lang="en-US" sz="2800" dirty="0" err="1" smtClean="0"/>
              <a:t>Aciclovir</a:t>
            </a:r>
            <a:r>
              <a:rPr lang="en-US" sz="2800" dirty="0" smtClean="0"/>
              <a:t> </a:t>
            </a:r>
            <a:r>
              <a:rPr lang="en-US" sz="2800" dirty="0" smtClean="0"/>
              <a:t>400 mg 12-hourly is most commonly prescribed.</a:t>
            </a:r>
            <a:endParaRPr lang="ar-IQ" sz="2800" dirty="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4000" b="1" dirty="0" smtClean="0">
                <a:solidFill>
                  <a:srgbClr val="FF0000"/>
                </a:solidFill>
              </a:rPr>
              <a:t>Management in </a:t>
            </a:r>
            <a:r>
              <a:rPr lang="en-US" sz="4000" b="1" dirty="0" smtClean="0">
                <a:solidFill>
                  <a:srgbClr val="FF0000"/>
                </a:solidFill>
              </a:rPr>
              <a:t>pregnancy:</a:t>
            </a:r>
            <a:endParaRPr lang="ar-IQ" sz="4000" b="1" dirty="0">
              <a:solidFill>
                <a:srgbClr val="FF0000"/>
              </a:solidFill>
            </a:endParaRPr>
          </a:p>
        </p:txBody>
      </p:sp>
      <p:sp>
        <p:nvSpPr>
          <p:cNvPr id="3" name="عنصر نائب للمحتوى 2"/>
          <p:cNvSpPr>
            <a:spLocks noGrp="1"/>
          </p:cNvSpPr>
          <p:nvPr>
            <p:ph sz="quarter" idx="1"/>
          </p:nvPr>
        </p:nvSpPr>
        <p:spPr/>
        <p:txBody>
          <a:bodyPr>
            <a:normAutofit/>
          </a:bodyPr>
          <a:lstStyle/>
          <a:p>
            <a:pPr algn="just" rtl="0"/>
            <a:r>
              <a:rPr lang="en-US" dirty="0" smtClean="0"/>
              <a:t>If her partner is known to be infected with HSV, a </a:t>
            </a:r>
            <a:r>
              <a:rPr lang="en-US" dirty="0" smtClean="0"/>
              <a:t>pregnant woman </a:t>
            </a:r>
            <a:r>
              <a:rPr lang="en-US" dirty="0" smtClean="0"/>
              <a:t>with no previous </a:t>
            </a:r>
            <a:r>
              <a:rPr lang="en-US" dirty="0" err="1" smtClean="0"/>
              <a:t>anogenital</a:t>
            </a:r>
            <a:r>
              <a:rPr lang="en-US" dirty="0" smtClean="0"/>
              <a:t> herpes should </a:t>
            </a:r>
            <a:r>
              <a:rPr lang="en-US" dirty="0" smtClean="0"/>
              <a:t>be advised </a:t>
            </a:r>
            <a:r>
              <a:rPr lang="en-US" dirty="0" smtClean="0"/>
              <a:t>to protect herself during sexual intercourse </a:t>
            </a:r>
            <a:r>
              <a:rPr lang="en-US" dirty="0" smtClean="0"/>
              <a:t>because the </a:t>
            </a:r>
            <a:r>
              <a:rPr lang="en-US" dirty="0" smtClean="0"/>
              <a:t>risk of disseminated infection is increased in pregnancy.</a:t>
            </a:r>
          </a:p>
          <a:p>
            <a:pPr algn="just" rtl="0"/>
            <a:r>
              <a:rPr lang="en-US" dirty="0" smtClean="0"/>
              <a:t>Consistent condom use during pregnancy may </a:t>
            </a:r>
            <a:r>
              <a:rPr lang="en-US" dirty="0" smtClean="0"/>
              <a:t>reduce transmission </a:t>
            </a:r>
            <a:r>
              <a:rPr lang="en-US" dirty="0" smtClean="0"/>
              <a:t>of HSV.</a:t>
            </a:r>
            <a:endParaRPr lang="ar-IQ" dirty="0"/>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lnSpcReduction="10000"/>
          </a:bodyPr>
          <a:lstStyle/>
          <a:p>
            <a:pPr algn="just" rtl="0"/>
            <a:r>
              <a:rPr lang="en-US" dirty="0" smtClean="0"/>
              <a:t>Genital herpes acquired during </a:t>
            </a:r>
            <a:r>
              <a:rPr lang="en-US" dirty="0" smtClean="0"/>
              <a:t>the first </a:t>
            </a:r>
            <a:r>
              <a:rPr lang="en-US" dirty="0" smtClean="0"/>
              <a:t>or second trimester of pregnancy is treated with </a:t>
            </a:r>
            <a:r>
              <a:rPr lang="en-US" dirty="0" err="1" smtClean="0"/>
              <a:t>aciclovir</a:t>
            </a:r>
            <a:r>
              <a:rPr lang="en-US" dirty="0" smtClean="0"/>
              <a:t> as </a:t>
            </a:r>
            <a:r>
              <a:rPr lang="en-US" dirty="0" smtClean="0"/>
              <a:t>clinically indicated. </a:t>
            </a:r>
            <a:endParaRPr lang="en-US" dirty="0" smtClean="0"/>
          </a:p>
          <a:p>
            <a:pPr algn="just" rtl="0"/>
            <a:r>
              <a:rPr lang="en-US" dirty="0" smtClean="0"/>
              <a:t>Although </a:t>
            </a:r>
            <a:r>
              <a:rPr lang="en-US" dirty="0" err="1" smtClean="0"/>
              <a:t>aciclovir</a:t>
            </a:r>
            <a:r>
              <a:rPr lang="en-US" dirty="0" smtClean="0"/>
              <a:t> is not </a:t>
            </a:r>
            <a:r>
              <a:rPr lang="en-US" dirty="0" smtClean="0"/>
              <a:t>licensed for </a:t>
            </a:r>
            <a:r>
              <a:rPr lang="en-US" dirty="0" smtClean="0"/>
              <a:t>use in pregnancy in the UK, there is considerable </a:t>
            </a:r>
            <a:r>
              <a:rPr lang="en-US" dirty="0" smtClean="0"/>
              <a:t>clinical evidence </a:t>
            </a:r>
            <a:r>
              <a:rPr lang="en-US" dirty="0" smtClean="0"/>
              <a:t>to support its safety. </a:t>
            </a:r>
            <a:endParaRPr lang="en-US" dirty="0" smtClean="0"/>
          </a:p>
          <a:p>
            <a:pPr algn="just" rtl="0"/>
            <a:r>
              <a:rPr lang="en-US" dirty="0" smtClean="0"/>
              <a:t>Third-trimester acquisition has </a:t>
            </a:r>
            <a:r>
              <a:rPr lang="en-US" dirty="0" smtClean="0"/>
              <a:t>been associated with life-threatening </a:t>
            </a:r>
            <a:r>
              <a:rPr lang="en-US" dirty="0" err="1" smtClean="0"/>
              <a:t>haematogenous</a:t>
            </a:r>
            <a:r>
              <a:rPr lang="en-US" dirty="0" smtClean="0"/>
              <a:t> dissemination </a:t>
            </a:r>
            <a:r>
              <a:rPr lang="en-US" dirty="0" smtClean="0"/>
              <a:t>and should be treated with </a:t>
            </a:r>
            <a:r>
              <a:rPr lang="en-US" dirty="0" err="1" smtClean="0"/>
              <a:t>aciclovir</a:t>
            </a:r>
            <a:r>
              <a:rPr lang="en-US" dirty="0" smtClean="0"/>
              <a:t>.</a:t>
            </a:r>
            <a:endParaRPr lang="ar-IQ" dirty="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lnSpcReduction="10000"/>
          </a:bodyPr>
          <a:lstStyle/>
          <a:p>
            <a:pPr algn="just" rtl="0"/>
            <a:r>
              <a:rPr lang="en-US" dirty="0" smtClean="0"/>
              <a:t>Vaginal delivery should be routine in women who </a:t>
            </a:r>
            <a:r>
              <a:rPr lang="en-US" dirty="0" smtClean="0"/>
              <a:t>are symptomless </a:t>
            </a:r>
            <a:r>
              <a:rPr lang="en-US" dirty="0" smtClean="0"/>
              <a:t>in late pregnancy. </a:t>
            </a:r>
            <a:endParaRPr lang="en-US" dirty="0" smtClean="0"/>
          </a:p>
          <a:p>
            <a:pPr algn="just" rtl="0"/>
            <a:r>
              <a:rPr lang="en-US" dirty="0" smtClean="0"/>
              <a:t>Caesarean </a:t>
            </a:r>
            <a:r>
              <a:rPr lang="en-US" dirty="0" smtClean="0"/>
              <a:t>section (</a:t>
            </a:r>
            <a:r>
              <a:rPr lang="en-US" dirty="0" smtClean="0"/>
              <a:t>CS) is </a:t>
            </a:r>
            <a:r>
              <a:rPr lang="en-US" dirty="0" smtClean="0"/>
              <a:t>sometimes considered if there is a recurrence at </a:t>
            </a:r>
            <a:r>
              <a:rPr lang="en-US" dirty="0" smtClean="0"/>
              <a:t>the beginning </a:t>
            </a:r>
            <a:r>
              <a:rPr lang="en-US" dirty="0" smtClean="0"/>
              <a:t>of </a:t>
            </a:r>
            <a:r>
              <a:rPr lang="en-US" dirty="0" err="1" smtClean="0"/>
              <a:t>labour</a:t>
            </a:r>
            <a:r>
              <a:rPr lang="en-US" dirty="0" smtClean="0"/>
              <a:t>, although the risk of neonatal </a:t>
            </a:r>
            <a:r>
              <a:rPr lang="en-US" dirty="0" smtClean="0"/>
              <a:t>herpes through </a:t>
            </a:r>
            <a:r>
              <a:rPr lang="en-US" dirty="0" smtClean="0"/>
              <a:t>vaginal transmission is very low. </a:t>
            </a:r>
            <a:endParaRPr lang="en-US" dirty="0" smtClean="0"/>
          </a:p>
          <a:p>
            <a:pPr algn="just" rtl="0"/>
            <a:r>
              <a:rPr lang="en-US" dirty="0" smtClean="0"/>
              <a:t>CS </a:t>
            </a:r>
            <a:r>
              <a:rPr lang="en-US" dirty="0" smtClean="0"/>
              <a:t>is </a:t>
            </a:r>
            <a:r>
              <a:rPr lang="en-US" dirty="0" smtClean="0"/>
              <a:t>often recommended </a:t>
            </a:r>
            <a:r>
              <a:rPr lang="en-US" dirty="0" smtClean="0"/>
              <a:t>if primary infection occurs after 34 </a:t>
            </a:r>
            <a:r>
              <a:rPr lang="en-US" dirty="0" smtClean="0"/>
              <a:t>weeks because </a:t>
            </a:r>
            <a:r>
              <a:rPr lang="en-US" dirty="0" smtClean="0"/>
              <a:t>the risk of viral shedding is very high in </a:t>
            </a:r>
            <a:r>
              <a:rPr lang="en-US" dirty="0" err="1" smtClean="0"/>
              <a:t>labour</a:t>
            </a:r>
            <a:r>
              <a:rPr lang="en-US" dirty="0" smtClean="0"/>
              <a:t>.</a:t>
            </a:r>
            <a:endParaRPr lang="ar-IQ" dirty="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sz="3600" b="1" dirty="0" smtClean="0">
                <a:ln w="1905"/>
                <a:solidFill>
                  <a:srgbClr val="0070C0"/>
                </a:solidFill>
                <a:effectLst>
                  <a:innerShdw blurRad="69850" dist="43180" dir="5400000">
                    <a:srgbClr val="000000">
                      <a:alpha val="65000"/>
                    </a:srgbClr>
                  </a:innerShdw>
                </a:effectLst>
              </a:rPr>
              <a:t>Human </a:t>
            </a:r>
            <a:r>
              <a:rPr lang="en-US" sz="3600" b="1" dirty="0" err="1" smtClean="0">
                <a:ln w="1905"/>
                <a:solidFill>
                  <a:srgbClr val="0070C0"/>
                </a:solidFill>
                <a:effectLst>
                  <a:innerShdw blurRad="69850" dist="43180" dir="5400000">
                    <a:srgbClr val="000000">
                      <a:alpha val="65000"/>
                    </a:srgbClr>
                  </a:innerShdw>
                </a:effectLst>
              </a:rPr>
              <a:t>papillomavirus</a:t>
            </a:r>
            <a:r>
              <a:rPr lang="en-US" sz="3600" b="1" dirty="0" smtClean="0">
                <a:ln w="1905"/>
                <a:solidFill>
                  <a:srgbClr val="0070C0"/>
                </a:solidFill>
                <a:effectLst>
                  <a:innerShdw blurRad="69850" dist="43180" dir="5400000">
                    <a:srgbClr val="000000">
                      <a:alpha val="65000"/>
                    </a:srgbClr>
                  </a:innerShdw>
                </a:effectLst>
              </a:rPr>
              <a:t> (HPV) </a:t>
            </a:r>
            <a:r>
              <a:rPr lang="en-US" sz="3600" b="1" dirty="0" smtClean="0">
                <a:ln w="1905"/>
                <a:solidFill>
                  <a:srgbClr val="0070C0"/>
                </a:solidFill>
                <a:effectLst>
                  <a:innerShdw blurRad="69850" dist="43180" dir="5400000">
                    <a:srgbClr val="000000">
                      <a:alpha val="65000"/>
                    </a:srgbClr>
                  </a:innerShdw>
                </a:effectLst>
              </a:rPr>
              <a:t>and </a:t>
            </a:r>
            <a:r>
              <a:rPr lang="en-US" sz="3600" b="1" dirty="0" err="1" smtClean="0">
                <a:ln w="1905"/>
                <a:solidFill>
                  <a:srgbClr val="0070C0"/>
                </a:solidFill>
                <a:effectLst>
                  <a:innerShdw blurRad="69850" dist="43180" dir="5400000">
                    <a:srgbClr val="000000">
                      <a:alpha val="65000"/>
                    </a:srgbClr>
                  </a:innerShdw>
                </a:effectLst>
              </a:rPr>
              <a:t>anogenital</a:t>
            </a:r>
            <a:r>
              <a:rPr lang="en-US" sz="3600" b="1" dirty="0" smtClean="0">
                <a:ln w="1905"/>
                <a:solidFill>
                  <a:srgbClr val="0070C0"/>
                </a:solidFill>
                <a:effectLst>
                  <a:innerShdw blurRad="69850" dist="43180" dir="5400000">
                    <a:srgbClr val="000000">
                      <a:alpha val="65000"/>
                    </a:srgbClr>
                  </a:innerShdw>
                </a:effectLst>
              </a:rPr>
              <a:t> warts:</a:t>
            </a:r>
            <a:endParaRPr lang="ar-IQ" sz="3600" b="1" dirty="0">
              <a:ln w="1905"/>
              <a:solidFill>
                <a:srgbClr val="0070C0"/>
              </a:solidFill>
              <a:effectLst>
                <a:innerShdw blurRad="69850" dist="43180" dir="5400000">
                  <a:srgbClr val="000000">
                    <a:alpha val="65000"/>
                  </a:srgbClr>
                </a:innerShdw>
              </a:effectLst>
            </a:endParaRPr>
          </a:p>
        </p:txBody>
      </p:sp>
      <p:sp>
        <p:nvSpPr>
          <p:cNvPr id="3" name="عنصر نائب للمحتوى 2"/>
          <p:cNvSpPr>
            <a:spLocks noGrp="1"/>
          </p:cNvSpPr>
          <p:nvPr>
            <p:ph sz="quarter" idx="1"/>
          </p:nvPr>
        </p:nvSpPr>
        <p:spPr/>
        <p:txBody>
          <a:bodyPr>
            <a:normAutofit lnSpcReduction="10000"/>
          </a:bodyPr>
          <a:lstStyle/>
          <a:p>
            <a:pPr algn="just" rtl="0"/>
            <a:r>
              <a:rPr lang="en-US" dirty="0" smtClean="0"/>
              <a:t>HPV DNA typing has demonstrated over 90 </a:t>
            </a:r>
            <a:r>
              <a:rPr lang="en-US" dirty="0" smtClean="0"/>
              <a:t>genotypes, </a:t>
            </a:r>
            <a:r>
              <a:rPr lang="en-US" dirty="0" smtClean="0"/>
              <a:t>of which HPV-6, HPV-11, HPV-16 and </a:t>
            </a:r>
            <a:r>
              <a:rPr lang="en-US" dirty="0" smtClean="0"/>
              <a:t>HPV-18 </a:t>
            </a:r>
            <a:r>
              <a:rPr lang="en-US" dirty="0" smtClean="0"/>
              <a:t>most commonly infect the genital tract through </a:t>
            </a:r>
            <a:r>
              <a:rPr lang="en-US" dirty="0" smtClean="0"/>
              <a:t>sexual transmission</a:t>
            </a:r>
            <a:r>
              <a:rPr lang="en-US" dirty="0" smtClean="0"/>
              <a:t>. </a:t>
            </a:r>
            <a:endParaRPr lang="en-US" dirty="0" smtClean="0"/>
          </a:p>
          <a:p>
            <a:pPr algn="just" rtl="0"/>
            <a:r>
              <a:rPr lang="en-US" dirty="0" smtClean="0"/>
              <a:t>It </a:t>
            </a:r>
            <a:r>
              <a:rPr lang="en-US" dirty="0" smtClean="0"/>
              <a:t>is important to differentiate </a:t>
            </a:r>
            <a:r>
              <a:rPr lang="en-US" dirty="0" smtClean="0"/>
              <a:t>between the </a:t>
            </a:r>
            <a:r>
              <a:rPr lang="en-US" dirty="0" smtClean="0"/>
              <a:t>benign genotypes (HPV-6 and 11) that cause </a:t>
            </a:r>
            <a:r>
              <a:rPr lang="en-US" dirty="0" err="1" smtClean="0"/>
              <a:t>anogenital</a:t>
            </a:r>
            <a:r>
              <a:rPr lang="en-US" dirty="0" smtClean="0"/>
              <a:t> warts</a:t>
            </a:r>
            <a:r>
              <a:rPr lang="en-US" dirty="0" smtClean="0"/>
              <a:t>, and genotypes such as 16 and 18 that </a:t>
            </a:r>
            <a:r>
              <a:rPr lang="en-US" dirty="0" smtClean="0"/>
              <a:t>are associated </a:t>
            </a:r>
            <a:r>
              <a:rPr lang="en-US" dirty="0" smtClean="0"/>
              <a:t>with dysplastic conditions and cancers of </a:t>
            </a:r>
            <a:r>
              <a:rPr lang="en-US" dirty="0" smtClean="0"/>
              <a:t>the genital </a:t>
            </a:r>
            <a:r>
              <a:rPr lang="en-US" dirty="0" smtClean="0"/>
              <a:t>tract but are not a cause of benign warts.</a:t>
            </a:r>
            <a:endParaRPr lang="ar-IQ" dirty="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lstStyle/>
          <a:p>
            <a:pPr algn="just" rtl="0"/>
            <a:r>
              <a:rPr lang="en-US" dirty="0" smtClean="0"/>
              <a:t>All </a:t>
            </a:r>
            <a:r>
              <a:rPr lang="en-US" dirty="0" smtClean="0"/>
              <a:t>genotypes usually </a:t>
            </a:r>
            <a:r>
              <a:rPr lang="en-US" dirty="0" smtClean="0"/>
              <a:t>result in subclinical infection of the </a:t>
            </a:r>
            <a:r>
              <a:rPr lang="en-US" dirty="0" smtClean="0"/>
              <a:t>genital tract </a:t>
            </a:r>
            <a:r>
              <a:rPr lang="en-US" dirty="0" smtClean="0"/>
              <a:t>rather than clinically obvious lesions </a:t>
            </a:r>
            <a:r>
              <a:rPr lang="en-US" dirty="0" smtClean="0"/>
              <a:t>affecting penis</a:t>
            </a:r>
            <a:r>
              <a:rPr lang="en-US" dirty="0" smtClean="0"/>
              <a:t>, vulva, vagina, cervix, perineum or anus.</a:t>
            </a:r>
            <a:endParaRPr lang="ar-IQ"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t>STI during pregnancy:</a:t>
            </a:r>
            <a:endParaRPr lang="ar-IQ" dirty="0"/>
          </a:p>
        </p:txBody>
      </p:sp>
      <p:sp>
        <p:nvSpPr>
          <p:cNvPr id="3" name="عنصر نائب للمحتوى 2"/>
          <p:cNvSpPr>
            <a:spLocks noGrp="1"/>
          </p:cNvSpPr>
          <p:nvPr>
            <p:ph sz="quarter" idx="1"/>
          </p:nvPr>
        </p:nvSpPr>
        <p:spPr/>
        <p:txBody>
          <a:bodyPr/>
          <a:lstStyle/>
          <a:p>
            <a:pPr algn="just" rtl="0"/>
            <a:r>
              <a:rPr lang="en-US" dirty="0" smtClean="0"/>
              <a:t>Many STIs can be transmitted from mother to child in pregnancy, either </a:t>
            </a:r>
            <a:r>
              <a:rPr lang="en-US" dirty="0" err="1" smtClean="0"/>
              <a:t>transplacentally</a:t>
            </a:r>
            <a:r>
              <a:rPr lang="en-US" dirty="0" smtClean="0"/>
              <a:t> or during delivery.</a:t>
            </a:r>
            <a:endParaRPr lang="ar-IQ" dirty="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t>Clinical </a:t>
            </a:r>
            <a:r>
              <a:rPr lang="en-US" b="1" dirty="0" smtClean="0"/>
              <a:t>features:</a:t>
            </a:r>
            <a:endParaRPr lang="ar-IQ" dirty="0"/>
          </a:p>
        </p:txBody>
      </p:sp>
      <p:sp>
        <p:nvSpPr>
          <p:cNvPr id="3" name="عنصر نائب للمحتوى 2"/>
          <p:cNvSpPr>
            <a:spLocks noGrp="1"/>
          </p:cNvSpPr>
          <p:nvPr>
            <p:ph sz="quarter" idx="1"/>
          </p:nvPr>
        </p:nvSpPr>
        <p:spPr/>
        <p:txBody>
          <a:bodyPr>
            <a:normAutofit/>
          </a:bodyPr>
          <a:lstStyle/>
          <a:p>
            <a:pPr algn="just" rtl="0"/>
            <a:r>
              <a:rPr lang="en-US" dirty="0" err="1" smtClean="0"/>
              <a:t>Anogenital</a:t>
            </a:r>
            <a:r>
              <a:rPr lang="en-US" dirty="0" smtClean="0"/>
              <a:t> warts caused by HPV may be single or </a:t>
            </a:r>
            <a:r>
              <a:rPr lang="en-US" dirty="0" smtClean="0"/>
              <a:t>multiple, </a:t>
            </a:r>
            <a:r>
              <a:rPr lang="en-US" dirty="0" err="1" smtClean="0"/>
              <a:t>exophytic</a:t>
            </a:r>
            <a:r>
              <a:rPr lang="en-US" dirty="0" smtClean="0"/>
              <a:t>, </a:t>
            </a:r>
            <a:r>
              <a:rPr lang="en-US" dirty="0" err="1" smtClean="0"/>
              <a:t>papular</a:t>
            </a:r>
            <a:r>
              <a:rPr lang="en-US" dirty="0" smtClean="0"/>
              <a:t> or flat. </a:t>
            </a:r>
            <a:endParaRPr lang="en-US" dirty="0" smtClean="0"/>
          </a:p>
          <a:p>
            <a:pPr algn="just" rtl="0"/>
            <a:r>
              <a:rPr lang="en-US" dirty="0" err="1" smtClean="0"/>
              <a:t>Perianal</a:t>
            </a:r>
            <a:r>
              <a:rPr lang="en-US" dirty="0" smtClean="0"/>
              <a:t> warts, whilst </a:t>
            </a:r>
            <a:r>
              <a:rPr lang="en-US" dirty="0" smtClean="0"/>
              <a:t>being more commonly found in MSM, are </a:t>
            </a:r>
            <a:r>
              <a:rPr lang="en-US" dirty="0" smtClean="0"/>
              <a:t>also found </a:t>
            </a:r>
            <a:r>
              <a:rPr lang="en-US" dirty="0" smtClean="0"/>
              <a:t>in heterosexual men and in women. </a:t>
            </a:r>
            <a:endParaRPr lang="en-US" dirty="0" smtClean="0"/>
          </a:p>
          <a:p>
            <a:pPr algn="just" rtl="0"/>
            <a:r>
              <a:rPr lang="en-US" dirty="0" smtClean="0"/>
              <a:t>Rarely</a:t>
            </a:r>
            <a:r>
              <a:rPr lang="en-US" dirty="0" smtClean="0"/>
              <a:t>, a </a:t>
            </a:r>
            <a:r>
              <a:rPr lang="en-US" dirty="0" smtClean="0"/>
              <a:t>giant </a:t>
            </a:r>
            <a:r>
              <a:rPr lang="en-US" dirty="0" err="1" smtClean="0"/>
              <a:t>condyloma</a:t>
            </a:r>
            <a:r>
              <a:rPr lang="en-US" dirty="0" smtClean="0"/>
              <a:t> </a:t>
            </a:r>
            <a:r>
              <a:rPr lang="en-US" dirty="0" smtClean="0"/>
              <a:t>(</a:t>
            </a:r>
            <a:r>
              <a:rPr lang="en-US" dirty="0" err="1" smtClean="0"/>
              <a:t>Buschke–Lewenstein</a:t>
            </a:r>
            <a:r>
              <a:rPr lang="en-US" dirty="0" smtClean="0"/>
              <a:t> </a:t>
            </a:r>
            <a:r>
              <a:rPr lang="en-US" dirty="0" err="1" smtClean="0"/>
              <a:t>tumour</a:t>
            </a:r>
            <a:r>
              <a:rPr lang="en-US" dirty="0" smtClean="0"/>
              <a:t>) </a:t>
            </a:r>
            <a:r>
              <a:rPr lang="en-US" dirty="0" smtClean="0"/>
              <a:t>develops with </a:t>
            </a:r>
            <a:r>
              <a:rPr lang="en-US" dirty="0" smtClean="0"/>
              <a:t>local tissue destruction.</a:t>
            </a:r>
            <a:endParaRPr lang="ar-IQ" dirty="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a:bodyPr>
          <a:lstStyle/>
          <a:p>
            <a:pPr algn="just" rtl="0"/>
            <a:r>
              <a:rPr lang="en-US" dirty="0" smtClean="0"/>
              <a:t>Atypical warts should </a:t>
            </a:r>
            <a:r>
              <a:rPr lang="en-US" dirty="0" smtClean="0"/>
              <a:t>be biopsied</a:t>
            </a:r>
            <a:r>
              <a:rPr lang="en-US" dirty="0" smtClean="0"/>
              <a:t>. </a:t>
            </a:r>
            <a:endParaRPr lang="en-US" dirty="0" smtClean="0"/>
          </a:p>
          <a:p>
            <a:pPr algn="just" rtl="0"/>
            <a:r>
              <a:rPr lang="en-US" dirty="0" smtClean="0"/>
              <a:t>In </a:t>
            </a:r>
            <a:r>
              <a:rPr lang="en-US" dirty="0" smtClean="0"/>
              <a:t>pregnancy warts may dramatically </a:t>
            </a:r>
            <a:r>
              <a:rPr lang="en-US" dirty="0" smtClean="0"/>
              <a:t>increase in </a:t>
            </a:r>
            <a:r>
              <a:rPr lang="en-US" dirty="0" smtClean="0"/>
              <a:t>size and number, making treatment difficult. </a:t>
            </a:r>
            <a:r>
              <a:rPr lang="en-US" dirty="0" smtClean="0"/>
              <a:t>Rarely, they </a:t>
            </a:r>
            <a:r>
              <a:rPr lang="en-US" dirty="0" smtClean="0"/>
              <a:t>are large enough to obstruct </a:t>
            </a:r>
            <a:r>
              <a:rPr lang="en-US" dirty="0" err="1" smtClean="0"/>
              <a:t>labour</a:t>
            </a:r>
            <a:r>
              <a:rPr lang="en-US" dirty="0" smtClean="0"/>
              <a:t> and in this </a:t>
            </a:r>
            <a:r>
              <a:rPr lang="en-US" dirty="0" smtClean="0"/>
              <a:t>case delivery </a:t>
            </a:r>
            <a:r>
              <a:rPr lang="en-US" dirty="0" smtClean="0"/>
              <a:t>by CS will be required. </a:t>
            </a:r>
            <a:endParaRPr lang="en-US" dirty="0" smtClean="0"/>
          </a:p>
          <a:p>
            <a:pPr algn="just" rtl="0"/>
            <a:r>
              <a:rPr lang="en-US" dirty="0" err="1" smtClean="0"/>
              <a:t>Perinatal</a:t>
            </a:r>
            <a:r>
              <a:rPr lang="en-US" dirty="0" smtClean="0"/>
              <a:t> transmission of </a:t>
            </a:r>
            <a:r>
              <a:rPr lang="en-US" dirty="0" smtClean="0"/>
              <a:t>HPV rarely leads to </a:t>
            </a:r>
            <a:r>
              <a:rPr lang="en-US" dirty="0" err="1" smtClean="0"/>
              <a:t>anogenital</a:t>
            </a:r>
            <a:r>
              <a:rPr lang="en-US" dirty="0" smtClean="0"/>
              <a:t> warts, or </a:t>
            </a:r>
            <a:r>
              <a:rPr lang="en-US" dirty="0" smtClean="0"/>
              <a:t>possibly laryngeal </a:t>
            </a:r>
            <a:r>
              <a:rPr lang="en-US" dirty="0" err="1" smtClean="0"/>
              <a:t>papillomas</a:t>
            </a:r>
            <a:r>
              <a:rPr lang="en-US" dirty="0" smtClean="0"/>
              <a:t>, in the neonate.</a:t>
            </a:r>
            <a:endParaRPr lang="ar-IQ" dirty="0"/>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t>Management:</a:t>
            </a:r>
            <a:endParaRPr lang="ar-IQ" dirty="0"/>
          </a:p>
        </p:txBody>
      </p:sp>
      <p:sp>
        <p:nvSpPr>
          <p:cNvPr id="3" name="عنصر نائب للمحتوى 2"/>
          <p:cNvSpPr>
            <a:spLocks noGrp="1"/>
          </p:cNvSpPr>
          <p:nvPr>
            <p:ph sz="quarter" idx="1"/>
          </p:nvPr>
        </p:nvSpPr>
        <p:spPr/>
        <p:txBody>
          <a:bodyPr/>
          <a:lstStyle/>
          <a:p>
            <a:pPr algn="just" rtl="0"/>
            <a:r>
              <a:rPr lang="en-US" dirty="0" smtClean="0"/>
              <a:t>The use of condoms can help prevent the transmission </a:t>
            </a:r>
            <a:r>
              <a:rPr lang="en-US" dirty="0" smtClean="0"/>
              <a:t>of HPV </a:t>
            </a:r>
            <a:r>
              <a:rPr lang="en-US" dirty="0" smtClean="0"/>
              <a:t>to non-infected partners, but HPV may affect </a:t>
            </a:r>
            <a:r>
              <a:rPr lang="en-US" dirty="0" smtClean="0"/>
              <a:t>parts of </a:t>
            </a:r>
            <a:r>
              <a:rPr lang="en-US" dirty="0" smtClean="0"/>
              <a:t>the genital area not protected by condoms. </a:t>
            </a:r>
            <a:endParaRPr lang="en-US" dirty="0" smtClean="0"/>
          </a:p>
          <a:p>
            <a:pPr algn="just" rtl="0"/>
            <a:r>
              <a:rPr lang="en-US" dirty="0" smtClean="0"/>
              <a:t>Vaccination against </a:t>
            </a:r>
            <a:r>
              <a:rPr lang="en-US" dirty="0" smtClean="0"/>
              <a:t>HPV infection has been introduced and is in </a:t>
            </a:r>
            <a:r>
              <a:rPr lang="en-US" dirty="0" smtClean="0"/>
              <a:t>routine use </a:t>
            </a:r>
            <a:r>
              <a:rPr lang="en-US" dirty="0" smtClean="0"/>
              <a:t>in several </a:t>
            </a:r>
            <a:r>
              <a:rPr lang="en-US" dirty="0" smtClean="0"/>
              <a:t>countries.</a:t>
            </a:r>
            <a:endParaRPr lang="ar-IQ" dirty="0"/>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600" b="1" dirty="0" smtClean="0">
                <a:solidFill>
                  <a:schemeClr val="tx1"/>
                </a:solidFill>
              </a:rPr>
              <a:t>There are two types of vaccine:</a:t>
            </a:r>
            <a:endParaRPr lang="ar-IQ" sz="3600" b="1" dirty="0">
              <a:solidFill>
                <a:schemeClr val="tx1"/>
              </a:solidFill>
            </a:endParaRPr>
          </a:p>
        </p:txBody>
      </p:sp>
      <p:sp>
        <p:nvSpPr>
          <p:cNvPr id="3" name="عنصر نائب للمحتوى 2"/>
          <p:cNvSpPr>
            <a:spLocks noGrp="1"/>
          </p:cNvSpPr>
          <p:nvPr>
            <p:ph sz="quarter" idx="1"/>
          </p:nvPr>
        </p:nvSpPr>
        <p:spPr/>
        <p:txBody>
          <a:bodyPr>
            <a:normAutofit/>
          </a:bodyPr>
          <a:lstStyle/>
          <a:p>
            <a:pPr algn="just" rtl="0">
              <a:buFont typeface="Wingdings" pitchFamily="2" charset="2"/>
              <a:buChar char="§"/>
            </a:pPr>
            <a:r>
              <a:rPr lang="en-US" dirty="0" smtClean="0"/>
              <a:t> A </a:t>
            </a:r>
            <a:r>
              <a:rPr lang="en-US" dirty="0" smtClean="0"/>
              <a:t>bivalent vaccine offers protection against HPV </a:t>
            </a:r>
            <a:r>
              <a:rPr lang="en-US" dirty="0" smtClean="0"/>
              <a:t>types 16 </a:t>
            </a:r>
            <a:r>
              <a:rPr lang="en-US" dirty="0" smtClean="0"/>
              <a:t>and 18, which account for approximately 75% </a:t>
            </a:r>
            <a:r>
              <a:rPr lang="en-US" dirty="0" smtClean="0"/>
              <a:t>of cervical </a:t>
            </a:r>
            <a:r>
              <a:rPr lang="en-US" dirty="0" smtClean="0"/>
              <a:t>cancers in the UK.</a:t>
            </a:r>
          </a:p>
          <a:p>
            <a:pPr algn="just" rtl="0">
              <a:buFont typeface="Wingdings" pitchFamily="2" charset="2"/>
              <a:buChar char="§"/>
            </a:pPr>
            <a:r>
              <a:rPr lang="en-US" dirty="0" smtClean="0"/>
              <a:t> A </a:t>
            </a:r>
            <a:r>
              <a:rPr lang="en-US" dirty="0" err="1" smtClean="0"/>
              <a:t>quadrivalent</a:t>
            </a:r>
            <a:r>
              <a:rPr lang="en-US" dirty="0" smtClean="0"/>
              <a:t> </a:t>
            </a:r>
            <a:r>
              <a:rPr lang="en-US" dirty="0" smtClean="0"/>
              <a:t>vaccine offers additional </a:t>
            </a:r>
            <a:r>
              <a:rPr lang="en-US" dirty="0" smtClean="0"/>
              <a:t>protection against </a:t>
            </a:r>
            <a:r>
              <a:rPr lang="en-US" dirty="0" smtClean="0"/>
              <a:t>HPV types 6 and 11, which account for </a:t>
            </a:r>
            <a:r>
              <a:rPr lang="en-US" dirty="0" smtClean="0"/>
              <a:t>over 90</a:t>
            </a:r>
            <a:r>
              <a:rPr lang="en-US" dirty="0" smtClean="0"/>
              <a:t>% of genital warts.</a:t>
            </a:r>
            <a:endParaRPr lang="ar-IQ" dirty="0"/>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lstStyle/>
          <a:p>
            <a:pPr algn="just" rtl="0"/>
            <a:r>
              <a:rPr lang="en-US" dirty="0" smtClean="0"/>
              <a:t>Both types of vaccine have been shown to be </a:t>
            </a:r>
            <a:r>
              <a:rPr lang="en-US" dirty="0" smtClean="0"/>
              <a:t>highly effective </a:t>
            </a:r>
            <a:r>
              <a:rPr lang="en-US" dirty="0" smtClean="0"/>
              <a:t>in the prevention of cervical intraepithelial </a:t>
            </a:r>
            <a:r>
              <a:rPr lang="en-US" dirty="0" err="1" smtClean="0"/>
              <a:t>neoplasia</a:t>
            </a:r>
            <a:r>
              <a:rPr lang="en-US" dirty="0" smtClean="0"/>
              <a:t> in </a:t>
            </a:r>
            <a:r>
              <a:rPr lang="en-US" dirty="0" smtClean="0"/>
              <a:t>young women, and the </a:t>
            </a:r>
            <a:r>
              <a:rPr lang="en-US" dirty="0" err="1" smtClean="0"/>
              <a:t>quadrivalent</a:t>
            </a:r>
            <a:r>
              <a:rPr lang="en-US" dirty="0" smtClean="0"/>
              <a:t> </a:t>
            </a:r>
            <a:r>
              <a:rPr lang="en-US" dirty="0" smtClean="0"/>
              <a:t>vaccine has </a:t>
            </a:r>
            <a:r>
              <a:rPr lang="en-US" dirty="0" smtClean="0"/>
              <a:t>also been shown to be highly effective in </a:t>
            </a:r>
            <a:r>
              <a:rPr lang="en-US" dirty="0" smtClean="0"/>
              <a:t>protecting against </a:t>
            </a:r>
            <a:r>
              <a:rPr lang="en-US" dirty="0" smtClean="0"/>
              <a:t>HPV-associated genital </a:t>
            </a:r>
            <a:r>
              <a:rPr lang="en-US" dirty="0" smtClean="0"/>
              <a:t>warts.</a:t>
            </a:r>
            <a:endParaRPr lang="ar-IQ" dirty="0"/>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Capture.PNG"/>
          <p:cNvPicPr>
            <a:picLocks noGrp="1" noChangeAspect="1"/>
          </p:cNvPicPr>
          <p:nvPr>
            <p:ph sz="quarter" idx="1"/>
          </p:nvPr>
        </p:nvPicPr>
        <p:blipFill>
          <a:blip r:embed="rId2"/>
          <a:stretch>
            <a:fillRect/>
          </a:stretch>
        </p:blipFill>
        <p:spPr>
          <a:xfrm>
            <a:off x="612775" y="1928802"/>
            <a:ext cx="8153400" cy="2579956"/>
          </a:xfrm>
        </p:spPr>
      </p:pic>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a:xfrm>
            <a:off x="612648" y="1500174"/>
            <a:ext cx="8153400" cy="4495800"/>
          </a:xfrm>
        </p:spPr>
        <p:txBody>
          <a:bodyPr>
            <a:normAutofit fontScale="92500"/>
          </a:bodyPr>
          <a:lstStyle/>
          <a:p>
            <a:pPr algn="just" rtl="0"/>
            <a:r>
              <a:rPr lang="en-US" dirty="0" smtClean="0"/>
              <a:t>It </a:t>
            </a:r>
            <a:r>
              <a:rPr lang="en-US" dirty="0" smtClean="0"/>
              <a:t>is currently </a:t>
            </a:r>
            <a:r>
              <a:rPr lang="en-US" dirty="0" smtClean="0"/>
              <a:t>recommended that HPV vaccination should </a:t>
            </a:r>
            <a:r>
              <a:rPr lang="en-US" dirty="0" smtClean="0"/>
              <a:t>be administered </a:t>
            </a:r>
            <a:r>
              <a:rPr lang="en-US" dirty="0" smtClean="0"/>
              <a:t>prior to the onset of sexual activity, </a:t>
            </a:r>
            <a:r>
              <a:rPr lang="en-US" dirty="0" smtClean="0"/>
              <a:t>typically at </a:t>
            </a:r>
            <a:r>
              <a:rPr lang="en-US" dirty="0" smtClean="0"/>
              <a:t>age 11–13, in a course of three injections. </a:t>
            </a:r>
            <a:endParaRPr lang="en-US" dirty="0" smtClean="0"/>
          </a:p>
          <a:p>
            <a:pPr algn="just" rtl="0"/>
            <a:r>
              <a:rPr lang="en-US" dirty="0" smtClean="0"/>
              <a:t>In the UK</a:t>
            </a:r>
            <a:r>
              <a:rPr lang="en-US" dirty="0" smtClean="0"/>
              <a:t>, only girls are being offered vaccination, </a:t>
            </a:r>
            <a:r>
              <a:rPr lang="en-US" dirty="0" smtClean="0"/>
              <a:t>although it </a:t>
            </a:r>
            <a:r>
              <a:rPr lang="en-US" dirty="0" smtClean="0"/>
              <a:t>should be noted that this approach will not </a:t>
            </a:r>
            <a:r>
              <a:rPr lang="en-US" dirty="0" smtClean="0"/>
              <a:t>protect HPV </a:t>
            </a:r>
            <a:r>
              <a:rPr lang="en-US" dirty="0" smtClean="0"/>
              <a:t>transmission for MSM. </a:t>
            </a:r>
            <a:endParaRPr lang="en-US" dirty="0" smtClean="0"/>
          </a:p>
          <a:p>
            <a:pPr algn="just" rtl="0"/>
            <a:r>
              <a:rPr lang="en-US" dirty="0" smtClean="0"/>
              <a:t>As </a:t>
            </a:r>
            <a:r>
              <a:rPr lang="en-US" dirty="0" smtClean="0"/>
              <a:t>neither vaccine </a:t>
            </a:r>
            <a:r>
              <a:rPr lang="en-US" dirty="0" smtClean="0"/>
              <a:t>protects against </a:t>
            </a:r>
            <a:r>
              <a:rPr lang="en-US" dirty="0" smtClean="0"/>
              <a:t>all </a:t>
            </a:r>
            <a:r>
              <a:rPr lang="en-US" dirty="0" err="1" smtClean="0"/>
              <a:t>oncogenic</a:t>
            </a:r>
            <a:r>
              <a:rPr lang="en-US" dirty="0" smtClean="0"/>
              <a:t> types of HPV, cervical </a:t>
            </a:r>
            <a:r>
              <a:rPr lang="en-US" dirty="0" smtClean="0"/>
              <a:t>screening </a:t>
            </a:r>
            <a:r>
              <a:rPr lang="en-US" dirty="0" err="1" smtClean="0"/>
              <a:t>programmes</a:t>
            </a:r>
            <a:r>
              <a:rPr lang="en-US" dirty="0" smtClean="0"/>
              <a:t> </a:t>
            </a:r>
            <a:r>
              <a:rPr lang="en-US" dirty="0" smtClean="0"/>
              <a:t>will still be necessary.</a:t>
            </a:r>
            <a:endParaRPr lang="ar-IQ" dirty="0"/>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sz="2800" b="1" dirty="0" smtClean="0">
                <a:solidFill>
                  <a:schemeClr val="tx1"/>
                </a:solidFill>
              </a:rPr>
              <a:t>A variety of treatments are available for </a:t>
            </a:r>
            <a:r>
              <a:rPr lang="en-US" sz="2800" b="1" dirty="0" smtClean="0">
                <a:solidFill>
                  <a:schemeClr val="tx1"/>
                </a:solidFill>
              </a:rPr>
              <a:t>established disease</a:t>
            </a:r>
            <a:r>
              <a:rPr lang="en-US" sz="2800" b="1" dirty="0" smtClean="0">
                <a:solidFill>
                  <a:schemeClr val="tx1"/>
                </a:solidFill>
              </a:rPr>
              <a:t>, including the following:</a:t>
            </a:r>
            <a:endParaRPr lang="ar-IQ" sz="2800" b="1" dirty="0">
              <a:solidFill>
                <a:schemeClr val="tx1"/>
              </a:solidFill>
            </a:endParaRPr>
          </a:p>
        </p:txBody>
      </p:sp>
      <p:sp>
        <p:nvSpPr>
          <p:cNvPr id="3" name="عنصر نائب للمحتوى 2"/>
          <p:cNvSpPr>
            <a:spLocks noGrp="1"/>
          </p:cNvSpPr>
          <p:nvPr>
            <p:ph sz="quarter" idx="1"/>
          </p:nvPr>
        </p:nvSpPr>
        <p:spPr/>
        <p:txBody>
          <a:bodyPr/>
          <a:lstStyle/>
          <a:p>
            <a:pPr algn="just" rtl="0">
              <a:buNone/>
            </a:pPr>
            <a:r>
              <a:rPr lang="en-US" dirty="0" smtClean="0"/>
              <a:t>a. </a:t>
            </a:r>
            <a:r>
              <a:rPr lang="en-US" b="1" dirty="0" err="1" smtClean="0">
                <a:solidFill>
                  <a:srgbClr val="FF0000"/>
                </a:solidFill>
              </a:rPr>
              <a:t>Podophyllotoxin</a:t>
            </a:r>
            <a:r>
              <a:rPr lang="en-US" b="1" dirty="0" smtClean="0">
                <a:solidFill>
                  <a:srgbClr val="FF0000"/>
                </a:solidFill>
              </a:rPr>
              <a:t>, 0.5% solution or 0.15% </a:t>
            </a:r>
            <a:r>
              <a:rPr lang="en-US" b="1" dirty="0" smtClean="0">
                <a:solidFill>
                  <a:srgbClr val="FF0000"/>
                </a:solidFill>
              </a:rPr>
              <a:t>cream</a:t>
            </a:r>
            <a:r>
              <a:rPr lang="en-US" dirty="0" smtClean="0"/>
              <a:t> (contraindicated </a:t>
            </a:r>
            <a:r>
              <a:rPr lang="en-US" dirty="0" smtClean="0"/>
              <a:t>in pregnancy) applied 12-hourly </a:t>
            </a:r>
            <a:r>
              <a:rPr lang="en-US" dirty="0" smtClean="0"/>
              <a:t>for 3 </a:t>
            </a:r>
            <a:r>
              <a:rPr lang="en-US" dirty="0" smtClean="0"/>
              <a:t>days, followed by 4 days’ rest, for up to 4 weeks </a:t>
            </a:r>
            <a:r>
              <a:rPr lang="en-US" dirty="0" smtClean="0"/>
              <a:t>is suitable </a:t>
            </a:r>
            <a:r>
              <a:rPr lang="en-US" dirty="0" smtClean="0"/>
              <a:t>for home treatment of external warts.</a:t>
            </a:r>
            <a:endParaRPr lang="ar-IQ" dirty="0"/>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a:bodyPr>
          <a:lstStyle/>
          <a:p>
            <a:pPr algn="just" rtl="0">
              <a:buNone/>
            </a:pPr>
            <a:r>
              <a:rPr lang="en-US" dirty="0" smtClean="0"/>
              <a:t>b. </a:t>
            </a:r>
            <a:r>
              <a:rPr lang="en-US" b="1" dirty="0" err="1" smtClean="0">
                <a:solidFill>
                  <a:srgbClr val="FF0000"/>
                </a:solidFill>
              </a:rPr>
              <a:t>Imiquimod</a:t>
            </a:r>
            <a:r>
              <a:rPr lang="en-US" b="1" dirty="0" smtClean="0">
                <a:solidFill>
                  <a:srgbClr val="FF0000"/>
                </a:solidFill>
              </a:rPr>
              <a:t> </a:t>
            </a:r>
            <a:r>
              <a:rPr lang="en-US" dirty="0" smtClean="0"/>
              <a:t>cream (contraindicated in </a:t>
            </a:r>
            <a:r>
              <a:rPr lang="en-US" dirty="0" smtClean="0"/>
              <a:t>pregnancy) applied </a:t>
            </a:r>
            <a:r>
              <a:rPr lang="en-US" dirty="0" smtClean="0"/>
              <a:t>3 times weekly (and washed off </a:t>
            </a:r>
            <a:r>
              <a:rPr lang="en-US" dirty="0" smtClean="0"/>
              <a:t>after 6–10 </a:t>
            </a:r>
            <a:r>
              <a:rPr lang="en-US" dirty="0" smtClean="0"/>
              <a:t>hours) for up to 16 weeks is also suitable </a:t>
            </a:r>
            <a:r>
              <a:rPr lang="en-US" dirty="0" smtClean="0"/>
              <a:t>for home </a:t>
            </a:r>
            <a:r>
              <a:rPr lang="en-US" dirty="0" smtClean="0"/>
              <a:t>treatment of external warts</a:t>
            </a:r>
            <a:r>
              <a:rPr lang="en-US" dirty="0" smtClean="0"/>
              <a:t>.</a:t>
            </a:r>
          </a:p>
          <a:p>
            <a:pPr algn="just" rtl="0">
              <a:buNone/>
            </a:pPr>
            <a:r>
              <a:rPr lang="en-US" dirty="0" smtClean="0"/>
              <a:t>c.    </a:t>
            </a:r>
            <a:r>
              <a:rPr lang="en-US" b="1" dirty="0" err="1" smtClean="0">
                <a:solidFill>
                  <a:srgbClr val="FF0000"/>
                </a:solidFill>
              </a:rPr>
              <a:t>Cryotherapy</a:t>
            </a:r>
            <a:r>
              <a:rPr lang="en-US" dirty="0" smtClean="0"/>
              <a:t> </a:t>
            </a:r>
            <a:r>
              <a:rPr lang="en-US" dirty="0" smtClean="0"/>
              <a:t>using liquid nitrogen to freeze </a:t>
            </a:r>
            <a:r>
              <a:rPr lang="en-US" dirty="0" smtClean="0"/>
              <a:t>warty tissue </a:t>
            </a:r>
            <a:r>
              <a:rPr lang="en-US" dirty="0" smtClean="0"/>
              <a:t>is suitable for external and internal warts </a:t>
            </a:r>
            <a:r>
              <a:rPr lang="en-US" dirty="0" smtClean="0"/>
              <a:t>but often </a:t>
            </a:r>
            <a:r>
              <a:rPr lang="en-US" dirty="0" smtClean="0"/>
              <a:t>requires repeated clinic visits.</a:t>
            </a:r>
            <a:endParaRPr lang="ar-IQ" dirty="0"/>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a:bodyPr>
          <a:lstStyle/>
          <a:p>
            <a:pPr algn="just" rtl="0">
              <a:buNone/>
            </a:pPr>
            <a:r>
              <a:rPr lang="en-US" dirty="0" smtClean="0"/>
              <a:t>d</a:t>
            </a:r>
            <a:r>
              <a:rPr lang="en-US" dirty="0" smtClean="0"/>
              <a:t>. </a:t>
            </a:r>
            <a:r>
              <a:rPr lang="en-US" b="1" dirty="0" err="1" smtClean="0">
                <a:solidFill>
                  <a:srgbClr val="FF0000"/>
                </a:solidFill>
              </a:rPr>
              <a:t>Hyfrecation</a:t>
            </a:r>
            <a:r>
              <a:rPr lang="en-US" dirty="0" err="1" smtClean="0"/>
              <a:t>—electrofulguration</a:t>
            </a:r>
            <a:r>
              <a:rPr lang="en-US" dirty="0" smtClean="0"/>
              <a:t> that </a:t>
            </a:r>
            <a:r>
              <a:rPr lang="en-US" dirty="0" smtClean="0"/>
              <a:t>causes superficial charring—is suitable for external and internal </a:t>
            </a:r>
            <a:r>
              <a:rPr lang="en-US" dirty="0" smtClean="0"/>
              <a:t>warts. </a:t>
            </a:r>
            <a:r>
              <a:rPr lang="en-US" dirty="0" err="1" smtClean="0"/>
              <a:t>Hyfrecation</a:t>
            </a:r>
            <a:r>
              <a:rPr lang="en-US" dirty="0" smtClean="0"/>
              <a:t> results in smoke </a:t>
            </a:r>
            <a:r>
              <a:rPr lang="en-US" dirty="0" smtClean="0"/>
              <a:t>plume which </a:t>
            </a:r>
            <a:r>
              <a:rPr lang="en-US" dirty="0" smtClean="0"/>
              <a:t>contains HPV DNA and the potential to </a:t>
            </a:r>
            <a:r>
              <a:rPr lang="en-US" dirty="0" smtClean="0"/>
              <a:t>cause respiratory </a:t>
            </a:r>
            <a:r>
              <a:rPr lang="en-US" dirty="0" smtClean="0"/>
              <a:t>infection in the operator/patient. </a:t>
            </a:r>
            <a:r>
              <a:rPr lang="en-US" dirty="0" smtClean="0"/>
              <a:t>Masks should </a:t>
            </a:r>
            <a:r>
              <a:rPr lang="en-US" dirty="0" smtClean="0"/>
              <a:t>be worn during the procedure and </a:t>
            </a:r>
            <a:r>
              <a:rPr lang="en-US" dirty="0" smtClean="0"/>
              <a:t>adequate extraction </a:t>
            </a:r>
            <a:r>
              <a:rPr lang="en-US" dirty="0" smtClean="0"/>
              <a:t>of fumes should be provided.</a:t>
            </a:r>
            <a:endParaRPr lang="ar-IQ"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Capture.PNG"/>
          <p:cNvPicPr>
            <a:picLocks noGrp="1" noChangeAspect="1"/>
          </p:cNvPicPr>
          <p:nvPr>
            <p:ph sz="quarter" idx="1"/>
          </p:nvPr>
        </p:nvPicPr>
        <p:blipFill>
          <a:blip r:embed="rId2"/>
          <a:stretch>
            <a:fillRect/>
          </a:stretch>
        </p:blipFill>
        <p:spPr>
          <a:xfrm>
            <a:off x="142876" y="1714488"/>
            <a:ext cx="8929718" cy="3429024"/>
          </a:xfrm>
        </p:spPr>
      </p:pic>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lstStyle/>
          <a:p>
            <a:pPr algn="just" rtl="0">
              <a:buNone/>
            </a:pPr>
            <a:r>
              <a:rPr lang="en-US" dirty="0" smtClean="0"/>
              <a:t>e.</a:t>
            </a:r>
            <a:r>
              <a:rPr lang="en-US" i="1" dirty="0" smtClean="0"/>
              <a:t> </a:t>
            </a:r>
            <a:r>
              <a:rPr lang="en-US" b="1" dirty="0" smtClean="0">
                <a:solidFill>
                  <a:srgbClr val="FF0000"/>
                </a:solidFill>
              </a:rPr>
              <a:t>Surgical </a:t>
            </a:r>
            <a:r>
              <a:rPr lang="en-US" b="1" dirty="0" smtClean="0">
                <a:solidFill>
                  <a:srgbClr val="FF0000"/>
                </a:solidFill>
              </a:rPr>
              <a:t>removal</a:t>
            </a:r>
            <a:r>
              <a:rPr lang="en-US" dirty="0" smtClean="0"/>
              <a:t>: </a:t>
            </a:r>
            <a:r>
              <a:rPr lang="en-US" dirty="0" smtClean="0"/>
              <a:t>Refractory warts, </a:t>
            </a:r>
            <a:r>
              <a:rPr lang="en-US" dirty="0" smtClean="0"/>
              <a:t>especially </a:t>
            </a:r>
            <a:r>
              <a:rPr lang="en-US" dirty="0" err="1" smtClean="0"/>
              <a:t>pedunculated</a:t>
            </a:r>
            <a:r>
              <a:rPr lang="en-US" dirty="0" smtClean="0"/>
              <a:t> </a:t>
            </a:r>
            <a:r>
              <a:rPr lang="en-US" dirty="0" err="1" smtClean="0"/>
              <a:t>perianal</a:t>
            </a:r>
            <a:r>
              <a:rPr lang="en-US" dirty="0" smtClean="0"/>
              <a:t> lesions, may be excised </a:t>
            </a:r>
            <a:r>
              <a:rPr lang="en-US" dirty="0" smtClean="0"/>
              <a:t>under local or general </a:t>
            </a:r>
            <a:r>
              <a:rPr lang="en-US" dirty="0" err="1" smtClean="0"/>
              <a:t>anaesthesia</a:t>
            </a:r>
            <a:r>
              <a:rPr lang="en-US" dirty="0" smtClean="0"/>
              <a:t>.</a:t>
            </a:r>
            <a:endParaRPr lang="ar-IQ" dirty="0"/>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err="1" smtClean="0">
                <a:ln w="1905"/>
                <a:solidFill>
                  <a:srgbClr val="0070C0"/>
                </a:solidFill>
                <a:effectLst>
                  <a:innerShdw blurRad="69850" dist="43180" dir="5400000">
                    <a:srgbClr val="000000">
                      <a:alpha val="65000"/>
                    </a:srgbClr>
                  </a:innerShdw>
                </a:effectLst>
              </a:rPr>
              <a:t>Molluscum</a:t>
            </a:r>
            <a:r>
              <a:rPr lang="en-US" b="1" dirty="0" smtClean="0">
                <a:ln w="1905"/>
                <a:solidFill>
                  <a:srgbClr val="0070C0"/>
                </a:solidFill>
                <a:effectLst>
                  <a:innerShdw blurRad="69850" dist="43180" dir="5400000">
                    <a:srgbClr val="000000">
                      <a:alpha val="65000"/>
                    </a:srgbClr>
                  </a:innerShdw>
                </a:effectLst>
              </a:rPr>
              <a:t> </a:t>
            </a:r>
            <a:r>
              <a:rPr lang="en-US" b="1" dirty="0" err="1" smtClean="0">
                <a:ln w="1905"/>
                <a:solidFill>
                  <a:srgbClr val="0070C0"/>
                </a:solidFill>
                <a:effectLst>
                  <a:innerShdw blurRad="69850" dist="43180" dir="5400000">
                    <a:srgbClr val="000000">
                      <a:alpha val="65000"/>
                    </a:srgbClr>
                  </a:innerShdw>
                </a:effectLst>
              </a:rPr>
              <a:t>contagiosum</a:t>
            </a:r>
            <a:r>
              <a:rPr lang="en-US" b="1" dirty="0" smtClean="0">
                <a:ln w="1905"/>
                <a:solidFill>
                  <a:srgbClr val="0070C0"/>
                </a:solidFill>
                <a:effectLst>
                  <a:innerShdw blurRad="69850" dist="43180" dir="5400000">
                    <a:srgbClr val="000000">
                      <a:alpha val="65000"/>
                    </a:srgbClr>
                  </a:innerShdw>
                </a:effectLst>
              </a:rPr>
              <a:t>:</a:t>
            </a:r>
            <a:endParaRPr lang="ar-IQ" b="1" dirty="0">
              <a:ln w="1905"/>
              <a:solidFill>
                <a:srgbClr val="0070C0"/>
              </a:solidFill>
              <a:effectLst>
                <a:innerShdw blurRad="69850" dist="43180" dir="5400000">
                  <a:srgbClr val="000000">
                    <a:alpha val="65000"/>
                  </a:srgbClr>
                </a:innerShdw>
              </a:effectLst>
            </a:endParaRPr>
          </a:p>
        </p:txBody>
      </p:sp>
      <p:sp>
        <p:nvSpPr>
          <p:cNvPr id="3" name="عنصر نائب للمحتوى 2"/>
          <p:cNvSpPr>
            <a:spLocks noGrp="1"/>
          </p:cNvSpPr>
          <p:nvPr>
            <p:ph sz="quarter" idx="1"/>
          </p:nvPr>
        </p:nvSpPr>
        <p:spPr>
          <a:xfrm>
            <a:off x="285720" y="1589567"/>
            <a:ext cx="4210080" cy="4572000"/>
          </a:xfrm>
        </p:spPr>
        <p:txBody>
          <a:bodyPr>
            <a:normAutofit fontScale="92500"/>
          </a:bodyPr>
          <a:lstStyle/>
          <a:p>
            <a:pPr algn="just" rtl="0"/>
            <a:r>
              <a:rPr lang="en-US" dirty="0" smtClean="0"/>
              <a:t>Infection by </a:t>
            </a:r>
            <a:r>
              <a:rPr lang="en-US" dirty="0" err="1" smtClean="0"/>
              <a:t>molluscum</a:t>
            </a:r>
            <a:r>
              <a:rPr lang="en-US" dirty="0" smtClean="0"/>
              <a:t> </a:t>
            </a:r>
            <a:r>
              <a:rPr lang="en-US" dirty="0" err="1" smtClean="0"/>
              <a:t>contagiosum</a:t>
            </a:r>
            <a:r>
              <a:rPr lang="en-US" dirty="0" smtClean="0"/>
              <a:t> virus, both </a:t>
            </a:r>
            <a:r>
              <a:rPr lang="en-US" dirty="0" smtClean="0"/>
              <a:t>sexual and </a:t>
            </a:r>
            <a:r>
              <a:rPr lang="en-US" dirty="0" smtClean="0"/>
              <a:t>non-sexual, produces flesh-</a:t>
            </a:r>
            <a:r>
              <a:rPr lang="en-US" dirty="0" err="1" smtClean="0"/>
              <a:t>coloured</a:t>
            </a:r>
            <a:r>
              <a:rPr lang="en-US" dirty="0" smtClean="0"/>
              <a:t> </a:t>
            </a:r>
            <a:r>
              <a:rPr lang="en-US" dirty="0" err="1" smtClean="0"/>
              <a:t>umbilicated</a:t>
            </a:r>
            <a:r>
              <a:rPr lang="en-US" dirty="0" smtClean="0"/>
              <a:t> </a:t>
            </a:r>
            <a:r>
              <a:rPr lang="en-US" dirty="0" smtClean="0"/>
              <a:t>hemispherical papules </a:t>
            </a:r>
            <a:r>
              <a:rPr lang="en-US" dirty="0" smtClean="0"/>
              <a:t>usually up to 5 mm in diameter after </a:t>
            </a:r>
            <a:r>
              <a:rPr lang="en-US" dirty="0" smtClean="0"/>
              <a:t>an incubation </a:t>
            </a:r>
            <a:r>
              <a:rPr lang="en-US" dirty="0" smtClean="0"/>
              <a:t>period of 3–12 </a:t>
            </a:r>
            <a:r>
              <a:rPr lang="en-US" dirty="0" smtClean="0"/>
              <a:t>weeks.</a:t>
            </a:r>
            <a:endParaRPr lang="ar-IQ" dirty="0"/>
          </a:p>
        </p:txBody>
      </p:sp>
      <p:pic>
        <p:nvPicPr>
          <p:cNvPr id="5" name="عنصر نائب للمحتوى 4" descr="Capture.PNG"/>
          <p:cNvPicPr>
            <a:picLocks noGrp="1" noChangeAspect="1"/>
          </p:cNvPicPr>
          <p:nvPr>
            <p:ph sz="quarter" idx="2"/>
          </p:nvPr>
        </p:nvPicPr>
        <p:blipFill>
          <a:blip r:embed="rId2"/>
          <a:stretch>
            <a:fillRect/>
          </a:stretch>
        </p:blipFill>
        <p:spPr>
          <a:xfrm>
            <a:off x="4643438" y="1714488"/>
            <a:ext cx="4298950" cy="4167524"/>
          </a:xfrm>
        </p:spPr>
      </p:pic>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lstStyle/>
          <a:p>
            <a:endParaRPr lang="ar-IQ"/>
          </a:p>
        </p:txBody>
      </p:sp>
      <p:sp>
        <p:nvSpPr>
          <p:cNvPr id="6" name="عنصر نائب للمحتوى 5"/>
          <p:cNvSpPr>
            <a:spLocks noGrp="1"/>
          </p:cNvSpPr>
          <p:nvPr>
            <p:ph sz="quarter" idx="1"/>
          </p:nvPr>
        </p:nvSpPr>
        <p:spPr/>
        <p:txBody>
          <a:bodyPr>
            <a:normAutofit/>
          </a:bodyPr>
          <a:lstStyle/>
          <a:p>
            <a:pPr algn="just" rtl="0"/>
            <a:r>
              <a:rPr lang="en-US" dirty="0" smtClean="0"/>
              <a:t>Larger </a:t>
            </a:r>
            <a:r>
              <a:rPr lang="en-US" dirty="0" smtClean="0"/>
              <a:t>lesions may </a:t>
            </a:r>
            <a:r>
              <a:rPr lang="en-US" dirty="0" smtClean="0"/>
              <a:t>be seen in HIV </a:t>
            </a:r>
            <a:r>
              <a:rPr lang="en-US" dirty="0" smtClean="0"/>
              <a:t>infection. </a:t>
            </a:r>
          </a:p>
          <a:p>
            <a:pPr algn="just" rtl="0"/>
            <a:r>
              <a:rPr lang="en-US" dirty="0" smtClean="0"/>
              <a:t>Lesions </a:t>
            </a:r>
            <a:r>
              <a:rPr lang="en-US" dirty="0" smtClean="0"/>
              <a:t>are often </a:t>
            </a:r>
            <a:r>
              <a:rPr lang="en-US" dirty="0" smtClean="0"/>
              <a:t>multiple and</a:t>
            </a:r>
            <a:r>
              <a:rPr lang="en-US" dirty="0" smtClean="0"/>
              <a:t>, once established in an individual, may spread </a:t>
            </a:r>
            <a:r>
              <a:rPr lang="en-US" dirty="0" smtClean="0"/>
              <a:t>by auto-inoculation</a:t>
            </a:r>
            <a:r>
              <a:rPr lang="en-US" dirty="0" smtClean="0"/>
              <a:t>. </a:t>
            </a:r>
            <a:endParaRPr lang="en-US" dirty="0" smtClean="0"/>
          </a:p>
          <a:p>
            <a:pPr algn="just" rtl="0"/>
            <a:r>
              <a:rPr lang="en-US" dirty="0" smtClean="0"/>
              <a:t>They </a:t>
            </a:r>
            <a:r>
              <a:rPr lang="en-US" dirty="0" smtClean="0"/>
              <a:t>are found on the genitalia, </a:t>
            </a:r>
            <a:r>
              <a:rPr lang="en-US" dirty="0" smtClean="0"/>
              <a:t>lower abdomen </a:t>
            </a:r>
            <a:r>
              <a:rPr lang="en-US" dirty="0" smtClean="0"/>
              <a:t>and upper thighs when sexually acquired. </a:t>
            </a:r>
            <a:endParaRPr lang="en-US" dirty="0" smtClean="0"/>
          </a:p>
          <a:p>
            <a:pPr algn="just" rtl="0"/>
            <a:r>
              <a:rPr lang="en-US" dirty="0" smtClean="0"/>
              <a:t>Facial lesions </a:t>
            </a:r>
            <a:r>
              <a:rPr lang="en-US" dirty="0" smtClean="0"/>
              <a:t>are highly suggestive of underlying HIV infection.</a:t>
            </a:r>
            <a:endParaRPr lang="ar-IQ" dirty="0"/>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lstStyle/>
          <a:p>
            <a:pPr algn="just" rtl="0"/>
            <a:r>
              <a:rPr lang="en-US" dirty="0" smtClean="0"/>
              <a:t>Diagnosis is made on clinical grounds and by expression </a:t>
            </a:r>
            <a:r>
              <a:rPr lang="en-US" dirty="0" smtClean="0"/>
              <a:t>of the </a:t>
            </a:r>
            <a:r>
              <a:rPr lang="en-US" dirty="0" smtClean="0"/>
              <a:t>central core, in which the typical pox-like viral </a:t>
            </a:r>
            <a:r>
              <a:rPr lang="en-US" dirty="0" smtClean="0"/>
              <a:t>particles can </a:t>
            </a:r>
            <a:r>
              <a:rPr lang="en-US" dirty="0" smtClean="0"/>
              <a:t>be seen on electron microscopy (differentiating </a:t>
            </a:r>
            <a:r>
              <a:rPr lang="en-US" dirty="0" err="1" smtClean="0"/>
              <a:t>molluscum</a:t>
            </a:r>
            <a:r>
              <a:rPr lang="en-US" dirty="0" smtClean="0"/>
              <a:t> </a:t>
            </a:r>
            <a:r>
              <a:rPr lang="en-US" dirty="0" err="1" smtClean="0"/>
              <a:t>contagiosum</a:t>
            </a:r>
            <a:r>
              <a:rPr lang="en-US" dirty="0" smtClean="0"/>
              <a:t> </a:t>
            </a:r>
            <a:r>
              <a:rPr lang="en-US" dirty="0" smtClean="0"/>
              <a:t>from genital warts).</a:t>
            </a:r>
            <a:endParaRPr lang="ar-IQ" dirty="0"/>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a:bodyPr>
          <a:lstStyle/>
          <a:p>
            <a:pPr algn="just" rtl="0"/>
            <a:r>
              <a:rPr lang="en-US" dirty="0" smtClean="0"/>
              <a:t>Typically, </a:t>
            </a:r>
            <a:r>
              <a:rPr lang="en-US" dirty="0" smtClean="0"/>
              <a:t>lesions persist </a:t>
            </a:r>
            <a:r>
              <a:rPr lang="en-US" dirty="0" smtClean="0"/>
              <a:t>for an average of 2 years before spontaneous </a:t>
            </a:r>
            <a:r>
              <a:rPr lang="en-US" dirty="0" smtClean="0"/>
              <a:t>resolution occurs</a:t>
            </a:r>
            <a:r>
              <a:rPr lang="en-US" dirty="0" smtClean="0"/>
              <a:t>. </a:t>
            </a:r>
            <a:endParaRPr lang="en-US" dirty="0" smtClean="0"/>
          </a:p>
          <a:p>
            <a:pPr algn="just" rtl="0"/>
            <a:r>
              <a:rPr lang="en-US" dirty="0" smtClean="0"/>
              <a:t>Treatment </a:t>
            </a:r>
            <a:r>
              <a:rPr lang="en-US" dirty="0" smtClean="0"/>
              <a:t>regimens are therefore </a:t>
            </a:r>
            <a:r>
              <a:rPr lang="en-US" dirty="0" smtClean="0"/>
              <a:t>cosmetic; they </a:t>
            </a:r>
            <a:r>
              <a:rPr lang="en-US" dirty="0" smtClean="0"/>
              <a:t>include </a:t>
            </a:r>
            <a:r>
              <a:rPr lang="en-US" dirty="0" err="1" smtClean="0"/>
              <a:t>cryotherapy</a:t>
            </a:r>
            <a:r>
              <a:rPr lang="en-US" dirty="0" smtClean="0"/>
              <a:t>, </a:t>
            </a:r>
            <a:r>
              <a:rPr lang="en-US" dirty="0" err="1" smtClean="0"/>
              <a:t>hyfrecation</a:t>
            </a:r>
            <a:r>
              <a:rPr lang="en-US" dirty="0" smtClean="0"/>
              <a:t>, topical </a:t>
            </a:r>
            <a:r>
              <a:rPr lang="en-US" dirty="0" smtClean="0"/>
              <a:t>applications of </a:t>
            </a:r>
            <a:r>
              <a:rPr lang="en-US" dirty="0" smtClean="0"/>
              <a:t>0.15% </a:t>
            </a:r>
            <a:r>
              <a:rPr lang="en-US" dirty="0" err="1" smtClean="0"/>
              <a:t>podophyllotoxin</a:t>
            </a:r>
            <a:r>
              <a:rPr lang="en-US" dirty="0" smtClean="0"/>
              <a:t> cream (contraindicated </a:t>
            </a:r>
            <a:r>
              <a:rPr lang="en-US" dirty="0" smtClean="0"/>
              <a:t>in pregnancy) or </a:t>
            </a:r>
            <a:r>
              <a:rPr lang="en-US" dirty="0" smtClean="0"/>
              <a:t>expression of the central core.</a:t>
            </a:r>
            <a:endParaRPr lang="ar-IQ" dirty="0"/>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ln w="1905"/>
                <a:solidFill>
                  <a:srgbClr val="0070C0"/>
                </a:solidFill>
                <a:effectLst>
                  <a:innerShdw blurRad="69850" dist="43180" dir="5400000">
                    <a:srgbClr val="000000">
                      <a:alpha val="65000"/>
                    </a:srgbClr>
                  </a:innerShdw>
                </a:effectLst>
              </a:rPr>
              <a:t>Viral </a:t>
            </a:r>
            <a:r>
              <a:rPr lang="en-US" b="1" dirty="0" smtClean="0">
                <a:ln w="1905"/>
                <a:solidFill>
                  <a:srgbClr val="0070C0"/>
                </a:solidFill>
                <a:effectLst>
                  <a:innerShdw blurRad="69850" dist="43180" dir="5400000">
                    <a:srgbClr val="000000">
                      <a:alpha val="65000"/>
                    </a:srgbClr>
                  </a:innerShdw>
                </a:effectLst>
              </a:rPr>
              <a:t>hepatitis:</a:t>
            </a:r>
            <a:endParaRPr lang="ar-IQ" b="1" dirty="0">
              <a:ln w="1905"/>
              <a:solidFill>
                <a:srgbClr val="0070C0"/>
              </a:solidFill>
              <a:effectLst>
                <a:innerShdw blurRad="69850" dist="43180" dir="5400000">
                  <a:srgbClr val="000000">
                    <a:alpha val="65000"/>
                  </a:srgbClr>
                </a:innerShdw>
              </a:effectLst>
            </a:endParaRPr>
          </a:p>
        </p:txBody>
      </p:sp>
      <p:sp>
        <p:nvSpPr>
          <p:cNvPr id="3" name="عنصر نائب للمحتوى 2"/>
          <p:cNvSpPr>
            <a:spLocks noGrp="1"/>
          </p:cNvSpPr>
          <p:nvPr>
            <p:ph sz="quarter" idx="1"/>
          </p:nvPr>
        </p:nvSpPr>
        <p:spPr/>
        <p:txBody>
          <a:bodyPr>
            <a:normAutofit/>
          </a:bodyPr>
          <a:lstStyle/>
          <a:p>
            <a:pPr algn="just" rtl="0">
              <a:buNone/>
            </a:pPr>
            <a:r>
              <a:rPr lang="en-US" dirty="0" smtClean="0"/>
              <a:t>The hepatitis viruses </a:t>
            </a:r>
            <a:r>
              <a:rPr lang="en-US" dirty="0" smtClean="0"/>
              <a:t>A–D </a:t>
            </a:r>
            <a:r>
              <a:rPr lang="en-US" dirty="0" smtClean="0"/>
              <a:t>may be </a:t>
            </a:r>
            <a:r>
              <a:rPr lang="en-US" dirty="0" smtClean="0"/>
              <a:t>sexually transmitted</a:t>
            </a:r>
            <a:r>
              <a:rPr lang="en-US" dirty="0" smtClean="0"/>
              <a:t>:</a:t>
            </a:r>
          </a:p>
          <a:p>
            <a:pPr algn="just" rtl="0">
              <a:buNone/>
            </a:pPr>
            <a:r>
              <a:rPr lang="en-US" dirty="0" smtClean="0"/>
              <a:t>• </a:t>
            </a:r>
            <a:r>
              <a:rPr lang="en-US" b="1" dirty="0" smtClean="0">
                <a:solidFill>
                  <a:srgbClr val="FF0000"/>
                </a:solidFill>
              </a:rPr>
              <a:t>Hepatitis A (HAV</a:t>
            </a:r>
            <a:r>
              <a:rPr lang="en-US" b="1" dirty="0" smtClean="0">
                <a:solidFill>
                  <a:srgbClr val="FF0000"/>
                </a:solidFill>
              </a:rPr>
              <a:t>): </a:t>
            </a:r>
            <a:r>
              <a:rPr lang="en-US" dirty="0" err="1" smtClean="0"/>
              <a:t>Insertive</a:t>
            </a:r>
            <a:r>
              <a:rPr lang="en-US" dirty="0" smtClean="0"/>
              <a:t> </a:t>
            </a:r>
            <a:r>
              <a:rPr lang="en-US" dirty="0" err="1" smtClean="0"/>
              <a:t>oroanal</a:t>
            </a:r>
            <a:r>
              <a:rPr lang="en-US" dirty="0" smtClean="0"/>
              <a:t> sex, </a:t>
            </a:r>
            <a:r>
              <a:rPr lang="en-US" dirty="0" err="1" smtClean="0"/>
              <a:t>insertive</a:t>
            </a:r>
            <a:r>
              <a:rPr lang="en-US" dirty="0" smtClean="0"/>
              <a:t> digital </a:t>
            </a:r>
            <a:r>
              <a:rPr lang="en-US" dirty="0" smtClean="0"/>
              <a:t>sex, </a:t>
            </a:r>
            <a:r>
              <a:rPr lang="en-US" dirty="0" err="1" smtClean="0"/>
              <a:t>insertive</a:t>
            </a:r>
            <a:r>
              <a:rPr lang="en-US" dirty="0" smtClean="0"/>
              <a:t> anal sex and multiple </a:t>
            </a:r>
            <a:r>
              <a:rPr lang="en-US" dirty="0" smtClean="0"/>
              <a:t>sexual partners </a:t>
            </a:r>
            <a:r>
              <a:rPr lang="en-US" dirty="0" smtClean="0"/>
              <a:t>have been linked with HAV transmission </a:t>
            </a:r>
            <a:r>
              <a:rPr lang="en-US" dirty="0" smtClean="0"/>
              <a:t>in </a:t>
            </a:r>
            <a:r>
              <a:rPr lang="sv-SE" dirty="0" smtClean="0"/>
              <a:t>MSM</a:t>
            </a:r>
            <a:r>
              <a:rPr lang="sv-SE" dirty="0" smtClean="0"/>
              <a:t>. HAV transmission in heterosexual men </a:t>
            </a:r>
            <a:r>
              <a:rPr lang="sv-SE" dirty="0" smtClean="0"/>
              <a:t>and </a:t>
            </a:r>
            <a:r>
              <a:rPr lang="en-US" dirty="0" smtClean="0"/>
              <a:t>women </a:t>
            </a:r>
            <a:r>
              <a:rPr lang="en-US" dirty="0" smtClean="0"/>
              <a:t>is also possible through </a:t>
            </a:r>
            <a:r>
              <a:rPr lang="en-US" dirty="0" err="1" smtClean="0"/>
              <a:t>oroanal</a:t>
            </a:r>
            <a:r>
              <a:rPr lang="en-US" dirty="0" smtClean="0"/>
              <a:t> sex.</a:t>
            </a:r>
            <a:endParaRPr lang="ar-IQ" dirty="0"/>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a:bodyPr>
          <a:lstStyle/>
          <a:p>
            <a:pPr algn="just" rtl="0">
              <a:buNone/>
            </a:pPr>
            <a:r>
              <a:rPr lang="en-US" dirty="0" smtClean="0"/>
              <a:t>• </a:t>
            </a:r>
            <a:r>
              <a:rPr lang="en-US" b="1" dirty="0" smtClean="0">
                <a:solidFill>
                  <a:srgbClr val="FF0000"/>
                </a:solidFill>
              </a:rPr>
              <a:t>Hepatitis B (HBV</a:t>
            </a:r>
            <a:r>
              <a:rPr lang="en-US" b="1" dirty="0" smtClean="0">
                <a:solidFill>
                  <a:srgbClr val="FF0000"/>
                </a:solidFill>
              </a:rPr>
              <a:t>): </a:t>
            </a:r>
            <a:r>
              <a:rPr lang="en-US" dirty="0" err="1" smtClean="0"/>
              <a:t>Insertive</a:t>
            </a:r>
            <a:r>
              <a:rPr lang="en-US" dirty="0" smtClean="0"/>
              <a:t> </a:t>
            </a:r>
            <a:r>
              <a:rPr lang="en-US" dirty="0" err="1" smtClean="0"/>
              <a:t>oroanal</a:t>
            </a:r>
            <a:r>
              <a:rPr lang="en-US" dirty="0" smtClean="0"/>
              <a:t> sex, anal </a:t>
            </a:r>
            <a:r>
              <a:rPr lang="en-US" dirty="0" smtClean="0"/>
              <a:t>sex and </a:t>
            </a:r>
            <a:r>
              <a:rPr lang="en-US" dirty="0" smtClean="0"/>
              <a:t>multiple sexual partners are linked with </a:t>
            </a:r>
            <a:r>
              <a:rPr lang="en-US" dirty="0" smtClean="0"/>
              <a:t>HBV infection </a:t>
            </a:r>
            <a:r>
              <a:rPr lang="en-US" dirty="0" smtClean="0"/>
              <a:t>in MSM. Heterosexual transmission of </a:t>
            </a:r>
            <a:r>
              <a:rPr lang="en-US" dirty="0" smtClean="0"/>
              <a:t>HBV is </a:t>
            </a:r>
            <a:r>
              <a:rPr lang="en-US" dirty="0" smtClean="0"/>
              <a:t>well documented and commercial sex workers </a:t>
            </a:r>
            <a:r>
              <a:rPr lang="en-US" dirty="0" smtClean="0"/>
              <a:t>are at </a:t>
            </a:r>
            <a:r>
              <a:rPr lang="en-US" dirty="0" smtClean="0"/>
              <a:t>particular risk. Hepatitis D (HDV) may also </a:t>
            </a:r>
            <a:r>
              <a:rPr lang="en-US" dirty="0" smtClean="0"/>
              <a:t>be sexually </a:t>
            </a:r>
            <a:r>
              <a:rPr lang="en-US" dirty="0" smtClean="0"/>
              <a:t>transmitted.</a:t>
            </a:r>
            <a:endParaRPr lang="ar-IQ" dirty="0"/>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lstStyle/>
          <a:p>
            <a:pPr algn="just" rtl="0">
              <a:buNone/>
            </a:pPr>
            <a:r>
              <a:rPr lang="en-US" dirty="0" smtClean="0"/>
              <a:t>• </a:t>
            </a:r>
            <a:r>
              <a:rPr lang="en-US" b="1" dirty="0" smtClean="0">
                <a:solidFill>
                  <a:srgbClr val="FF0000"/>
                </a:solidFill>
              </a:rPr>
              <a:t>Hepatitis </a:t>
            </a:r>
            <a:r>
              <a:rPr lang="en-US" b="1" dirty="0" smtClean="0">
                <a:solidFill>
                  <a:srgbClr val="FF0000"/>
                </a:solidFill>
              </a:rPr>
              <a:t>C:</a:t>
            </a:r>
            <a:r>
              <a:rPr lang="en-US" dirty="0" smtClean="0"/>
              <a:t> </a:t>
            </a:r>
            <a:r>
              <a:rPr lang="en-US" dirty="0" smtClean="0"/>
              <a:t>Sexual transmission of HCV is </a:t>
            </a:r>
            <a:r>
              <a:rPr lang="en-US" dirty="0" smtClean="0"/>
              <a:t>well documented </a:t>
            </a:r>
            <a:r>
              <a:rPr lang="en-US" dirty="0" smtClean="0"/>
              <a:t>in MSM, but less so in </a:t>
            </a:r>
            <a:r>
              <a:rPr lang="en-US" dirty="0" smtClean="0"/>
              <a:t>heterosexuals. Sexual </a:t>
            </a:r>
            <a:r>
              <a:rPr lang="en-US" dirty="0" smtClean="0"/>
              <a:t>transmission is less efficient than for HBV.</a:t>
            </a:r>
            <a:endParaRPr lang="ar-IQ" dirty="0"/>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a:bodyPr>
          <a:lstStyle/>
          <a:p>
            <a:pPr algn="just" rtl="0"/>
            <a:r>
              <a:rPr lang="en-US" dirty="0" smtClean="0"/>
              <a:t>The sexual partner(s) of patients with HAV and </a:t>
            </a:r>
            <a:r>
              <a:rPr lang="en-US" dirty="0" smtClean="0"/>
              <a:t>HBV should </a:t>
            </a:r>
            <a:r>
              <a:rPr lang="en-US" dirty="0" smtClean="0"/>
              <a:t>be seen as soon as possible and offered </a:t>
            </a:r>
            <a:r>
              <a:rPr lang="en-US" dirty="0" err="1" smtClean="0"/>
              <a:t>immunisation</a:t>
            </a:r>
            <a:r>
              <a:rPr lang="en-US" dirty="0" smtClean="0"/>
              <a:t> where </a:t>
            </a:r>
            <a:r>
              <a:rPr lang="en-US" dirty="0" smtClean="0"/>
              <a:t>appropriate. </a:t>
            </a:r>
            <a:endParaRPr lang="en-US" dirty="0" smtClean="0"/>
          </a:p>
          <a:p>
            <a:pPr algn="just" rtl="0"/>
            <a:r>
              <a:rPr lang="en-US" dirty="0" smtClean="0"/>
              <a:t>Patients </a:t>
            </a:r>
            <a:r>
              <a:rPr lang="en-US" dirty="0" smtClean="0"/>
              <a:t>with HAV </a:t>
            </a:r>
            <a:r>
              <a:rPr lang="en-US" dirty="0" smtClean="0"/>
              <a:t>should abstain </a:t>
            </a:r>
            <a:r>
              <a:rPr lang="en-US" dirty="0" smtClean="0"/>
              <a:t>from all forms of unprotected sex until </a:t>
            </a:r>
            <a:r>
              <a:rPr lang="en-US" dirty="0" smtClean="0"/>
              <a:t>non-infectious</a:t>
            </a:r>
            <a:r>
              <a:rPr lang="en-US" dirty="0" smtClean="0"/>
              <a:t>.</a:t>
            </a:r>
          </a:p>
          <a:p>
            <a:pPr algn="just" rtl="0"/>
            <a:r>
              <a:rPr lang="en-US" dirty="0" smtClean="0"/>
              <a:t>Those with HBV should likewise abstain </a:t>
            </a:r>
            <a:r>
              <a:rPr lang="en-US" dirty="0" smtClean="0"/>
              <a:t>from unprotected </a:t>
            </a:r>
            <a:r>
              <a:rPr lang="en-US" dirty="0" smtClean="0"/>
              <a:t>sex until they are non-infectious or until </a:t>
            </a:r>
            <a:r>
              <a:rPr lang="en-US" dirty="0" smtClean="0"/>
              <a:t>their partners </a:t>
            </a:r>
            <a:r>
              <a:rPr lang="en-US" dirty="0" smtClean="0"/>
              <a:t>have been vaccinated successfully.</a:t>
            </a:r>
            <a:endParaRPr lang="ar-IQ" dirty="0"/>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a:xfrm>
            <a:off x="612648" y="1500174"/>
            <a:ext cx="8153400" cy="4495800"/>
          </a:xfrm>
        </p:spPr>
        <p:txBody>
          <a:bodyPr>
            <a:normAutofit lnSpcReduction="10000"/>
          </a:bodyPr>
          <a:lstStyle/>
          <a:p>
            <a:pPr algn="just" rtl="0"/>
            <a:r>
              <a:rPr lang="en-US" dirty="0" smtClean="0"/>
              <a:t>No active </a:t>
            </a:r>
            <a:r>
              <a:rPr lang="en-US" dirty="0" smtClean="0"/>
              <a:t>or passive </a:t>
            </a:r>
            <a:r>
              <a:rPr lang="en-US" dirty="0" err="1" smtClean="0"/>
              <a:t>immunisation</a:t>
            </a:r>
            <a:r>
              <a:rPr lang="en-US" dirty="0" smtClean="0"/>
              <a:t> is available for protection </a:t>
            </a:r>
            <a:r>
              <a:rPr lang="en-US" dirty="0" smtClean="0"/>
              <a:t>against HCV </a:t>
            </a:r>
            <a:r>
              <a:rPr lang="en-US" dirty="0" smtClean="0"/>
              <a:t>but the consistent use of condoms is likely to </a:t>
            </a:r>
            <a:r>
              <a:rPr lang="en-US" dirty="0" smtClean="0"/>
              <a:t>protect susceptible </a:t>
            </a:r>
            <a:r>
              <a:rPr lang="en-US" dirty="0" smtClean="0"/>
              <a:t>partners. </a:t>
            </a:r>
            <a:endParaRPr lang="en-US" dirty="0" smtClean="0"/>
          </a:p>
          <a:p>
            <a:pPr algn="just" rtl="0"/>
            <a:r>
              <a:rPr lang="en-US" dirty="0" smtClean="0"/>
              <a:t>Active </a:t>
            </a:r>
            <a:r>
              <a:rPr lang="en-US" dirty="0" err="1" smtClean="0"/>
              <a:t>immunisation</a:t>
            </a:r>
            <a:r>
              <a:rPr lang="en-US" dirty="0" smtClean="0"/>
              <a:t> </a:t>
            </a:r>
            <a:r>
              <a:rPr lang="en-US" dirty="0" smtClean="0"/>
              <a:t>against HAV </a:t>
            </a:r>
            <a:r>
              <a:rPr lang="en-US" dirty="0" smtClean="0"/>
              <a:t>and HBV should be offered to susceptible </a:t>
            </a:r>
            <a:r>
              <a:rPr lang="en-US" dirty="0" smtClean="0"/>
              <a:t>people at </a:t>
            </a:r>
            <a:r>
              <a:rPr lang="en-US" dirty="0" smtClean="0"/>
              <a:t>risk of infection. </a:t>
            </a:r>
            <a:endParaRPr lang="en-US" dirty="0" smtClean="0"/>
          </a:p>
          <a:p>
            <a:pPr algn="just" rtl="0"/>
            <a:r>
              <a:rPr lang="en-US" dirty="0" smtClean="0"/>
              <a:t>Many </a:t>
            </a:r>
            <a:r>
              <a:rPr lang="en-US" dirty="0" smtClean="0"/>
              <a:t>STI clinics offer HAV </a:t>
            </a:r>
            <a:r>
              <a:rPr lang="en-US" dirty="0" err="1" smtClean="0"/>
              <a:t>immunisation</a:t>
            </a:r>
            <a:r>
              <a:rPr lang="en-US" dirty="0" smtClean="0"/>
              <a:t> to </a:t>
            </a:r>
            <a:r>
              <a:rPr lang="en-US" dirty="0" smtClean="0"/>
              <a:t>MSM along with routine HBV </a:t>
            </a:r>
            <a:r>
              <a:rPr lang="en-US" dirty="0" err="1" smtClean="0"/>
              <a:t>immunisation</a:t>
            </a:r>
            <a:r>
              <a:rPr lang="en-US" dirty="0" smtClean="0"/>
              <a:t>; </a:t>
            </a:r>
            <a:r>
              <a:rPr lang="en-US" dirty="0" smtClean="0"/>
              <a:t>a combined </a:t>
            </a:r>
            <a:r>
              <a:rPr lang="en-US" dirty="0" smtClean="0"/>
              <a:t>HAV and HBV vaccine is available.</a:t>
            </a:r>
            <a:endParaRPr lang="ar-IQ"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PRESENTING PROBLEMS IN MEN:</a:t>
            </a:r>
            <a:endParaRPr lang="ar-IQ"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عنصر نائب للمحتوى 2"/>
          <p:cNvSpPr>
            <a:spLocks noGrp="1"/>
          </p:cNvSpPr>
          <p:nvPr>
            <p:ph sz="quarter" idx="1"/>
          </p:nvPr>
        </p:nvSpPr>
        <p:spPr/>
        <p:txBody>
          <a:bodyPr>
            <a:normAutofit/>
          </a:bodyPr>
          <a:lstStyle/>
          <a:p>
            <a:pPr algn="just" rtl="0">
              <a:buNone/>
            </a:pPr>
            <a:r>
              <a:rPr lang="en-US" sz="3600" b="1" dirty="0" smtClean="0">
                <a:ln w="1905"/>
                <a:solidFill>
                  <a:srgbClr val="0070C0"/>
                </a:solidFill>
                <a:effectLst>
                  <a:innerShdw blurRad="69850" dist="43180" dir="5400000">
                    <a:srgbClr val="000000">
                      <a:alpha val="65000"/>
                    </a:srgbClr>
                  </a:innerShdw>
                </a:effectLst>
              </a:rPr>
              <a:t>Urethral discharge:</a:t>
            </a:r>
          </a:p>
          <a:p>
            <a:pPr algn="just" rtl="0"/>
            <a:r>
              <a:rPr lang="en-US" sz="3200" dirty="0" smtClean="0"/>
              <a:t>In the UK the most important causes of urethral discharge are </a:t>
            </a:r>
            <a:r>
              <a:rPr lang="en-US" sz="3200" dirty="0" err="1" smtClean="0"/>
              <a:t>gonorrhoea</a:t>
            </a:r>
            <a:r>
              <a:rPr lang="en-US" sz="3200" dirty="0" smtClean="0"/>
              <a:t> and </a:t>
            </a:r>
            <a:r>
              <a:rPr lang="en-US" sz="3200" dirty="0" err="1" smtClean="0"/>
              <a:t>chlamydia</a:t>
            </a:r>
            <a:r>
              <a:rPr lang="en-US" sz="3200" dirty="0" smtClean="0"/>
              <a:t>. </a:t>
            </a: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ctrTitle"/>
          </p:nvPr>
        </p:nvSpPr>
        <p:spPr>
          <a:xfrm>
            <a:off x="1238272" y="1714488"/>
            <a:ext cx="6477000" cy="1828800"/>
          </a:xfrm>
        </p:spPr>
        <p:txBody>
          <a:bodyPr>
            <a:normAutofit/>
          </a:bodyPr>
          <a:lstStyle/>
          <a:p>
            <a:pPr algn="ctr"/>
            <a:r>
              <a:rPr lang="en-US" sz="7200" dirty="0" smtClean="0">
                <a:solidFill>
                  <a:schemeClr val="tx1"/>
                </a:solidFill>
                <a:latin typeface="Algerian" pitchFamily="82" charset="0"/>
              </a:rPr>
              <a:t>end</a:t>
            </a:r>
            <a:endParaRPr lang="ar-IQ" sz="7200" dirty="0">
              <a:solidFill>
                <a:schemeClr val="tx1"/>
              </a:solidFill>
              <a:latin typeface="Algerian" pitchFamily="82"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a:bodyPr>
          <a:lstStyle/>
          <a:p>
            <a:pPr algn="just" rtl="0"/>
            <a:r>
              <a:rPr lang="en-US" sz="2800" dirty="0" smtClean="0"/>
              <a:t>In a significant minority of cases, tests for both of these infections are negative, a scenario often referred to as non-specific </a:t>
            </a:r>
            <a:r>
              <a:rPr lang="en-US" sz="2800" dirty="0" err="1" smtClean="0"/>
              <a:t>urethritis</a:t>
            </a:r>
            <a:r>
              <a:rPr lang="en-US" sz="2800" dirty="0" smtClean="0"/>
              <a:t> (NSU).</a:t>
            </a:r>
          </a:p>
          <a:p>
            <a:pPr algn="just" rtl="0"/>
            <a:r>
              <a:rPr lang="en-US" sz="2800" dirty="0" smtClean="0"/>
              <a:t>Some of these cases may be caused by </a:t>
            </a:r>
            <a:r>
              <a:rPr lang="en-US" sz="2800" i="1" dirty="0" err="1" smtClean="0"/>
              <a:t>Trichomonas</a:t>
            </a:r>
            <a:r>
              <a:rPr lang="en-US" sz="2800" i="1" dirty="0" smtClean="0"/>
              <a:t> </a:t>
            </a:r>
            <a:r>
              <a:rPr lang="en-US" sz="2800" i="1" dirty="0" err="1" smtClean="0"/>
              <a:t>vaginalis</a:t>
            </a:r>
            <a:r>
              <a:rPr lang="en-US" sz="2800" i="1" dirty="0" smtClean="0"/>
              <a:t>, </a:t>
            </a:r>
            <a:r>
              <a:rPr lang="en-US" sz="2800" dirty="0" smtClean="0"/>
              <a:t>herpes simplex virus (HSV), </a:t>
            </a:r>
            <a:r>
              <a:rPr lang="en-US" sz="2800" dirty="0" err="1" smtClean="0"/>
              <a:t>mycoplasmas</a:t>
            </a:r>
            <a:r>
              <a:rPr lang="en-US" sz="2800" dirty="0" smtClean="0"/>
              <a:t> or </a:t>
            </a:r>
            <a:r>
              <a:rPr lang="en-US" sz="2800" dirty="0" err="1" smtClean="0"/>
              <a:t>ureaplasmas</a:t>
            </a:r>
            <a:r>
              <a:rPr lang="en-US" sz="2800" dirty="0" smtClean="0"/>
              <a:t>. </a:t>
            </a:r>
          </a:p>
          <a:p>
            <a:pPr algn="just" rtl="0"/>
            <a:r>
              <a:rPr lang="en-US" sz="2800" dirty="0" smtClean="0"/>
              <a:t>A small minority seem not to have an infectious </a:t>
            </a:r>
            <a:r>
              <a:rPr lang="en-US" sz="2800" dirty="0" err="1" smtClean="0"/>
              <a:t>aetiology</a:t>
            </a:r>
            <a:r>
              <a:rPr lang="en-US" sz="2800" dirty="0" smtClean="0"/>
              <a:t>.</a:t>
            </a:r>
            <a:endParaRPr lang="ar-IQ"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a:bodyPr>
          <a:lstStyle/>
          <a:p>
            <a:pPr algn="just" rtl="0"/>
            <a:r>
              <a:rPr lang="en-US" dirty="0" err="1" smtClean="0"/>
              <a:t>Gonococcal</a:t>
            </a:r>
            <a:r>
              <a:rPr lang="en-US" dirty="0" smtClean="0"/>
              <a:t> </a:t>
            </a:r>
            <a:r>
              <a:rPr lang="en-US" dirty="0" err="1" smtClean="0"/>
              <a:t>urethritis</a:t>
            </a:r>
            <a:r>
              <a:rPr lang="en-US" dirty="0" smtClean="0"/>
              <a:t> usually causes symptoms within 7 days of exposure. The discharge is typically profuse and purulent. </a:t>
            </a:r>
          </a:p>
          <a:p>
            <a:pPr algn="just" rtl="0"/>
            <a:r>
              <a:rPr lang="en-US" dirty="0" err="1" smtClean="0"/>
              <a:t>Chlamydial</a:t>
            </a:r>
            <a:r>
              <a:rPr lang="en-US" dirty="0" smtClean="0"/>
              <a:t> </a:t>
            </a:r>
            <a:r>
              <a:rPr lang="en-US" dirty="0" err="1" smtClean="0"/>
              <a:t>urethritis</a:t>
            </a:r>
            <a:r>
              <a:rPr lang="en-US" dirty="0" smtClean="0"/>
              <a:t> has an incubation period of 1–4 weeks, and tends to result in milder symptoms than </a:t>
            </a:r>
            <a:r>
              <a:rPr lang="en-US" dirty="0" err="1" smtClean="0"/>
              <a:t>gonorrhoea</a:t>
            </a:r>
            <a:r>
              <a:rPr lang="en-US" dirty="0" smtClean="0"/>
              <a:t>; there is overlap, however, and microbiological confirmation should always be sought.</a:t>
            </a:r>
            <a:endParaRPr lang="ar-IQ"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a:bodyPr>
          <a:lstStyle/>
          <a:p>
            <a:pPr algn="just" rtl="0"/>
            <a:r>
              <a:rPr lang="en-US" dirty="0" smtClean="0"/>
              <a:t>Sexually transmitted infections (STIs) are a group of contagious conditions whose principal mode of transmission is by intimate sexual activity involving the moist mucous membranes of the penis, vulva, vagina, cervix, anus, rectum, mouth and pharynx, along with their adjacent skin surfaces.</a:t>
            </a:r>
            <a:endParaRPr lang="ar-IQ"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t>Investigations:</a:t>
            </a:r>
            <a:endParaRPr lang="ar-IQ" dirty="0"/>
          </a:p>
        </p:txBody>
      </p:sp>
      <p:sp>
        <p:nvSpPr>
          <p:cNvPr id="3" name="عنصر نائب للمحتوى 2"/>
          <p:cNvSpPr>
            <a:spLocks noGrp="1"/>
          </p:cNvSpPr>
          <p:nvPr>
            <p:ph sz="quarter" idx="1"/>
          </p:nvPr>
        </p:nvSpPr>
        <p:spPr>
          <a:xfrm>
            <a:off x="471486" y="1589567"/>
            <a:ext cx="3886200" cy="4572000"/>
          </a:xfrm>
        </p:spPr>
        <p:txBody>
          <a:bodyPr>
            <a:normAutofit fontScale="92500" lnSpcReduction="10000"/>
          </a:bodyPr>
          <a:lstStyle/>
          <a:p>
            <a:pPr algn="just" rtl="0"/>
            <a:r>
              <a:rPr lang="en-US" dirty="0" smtClean="0"/>
              <a:t>A presumptive diagnosis of </a:t>
            </a:r>
            <a:r>
              <a:rPr lang="en-US" dirty="0" err="1" smtClean="0"/>
              <a:t>urethritis</a:t>
            </a:r>
            <a:r>
              <a:rPr lang="en-US" dirty="0" smtClean="0"/>
              <a:t> can be made from a Gram-stained smear of the urethral </a:t>
            </a:r>
            <a:r>
              <a:rPr lang="en-US" dirty="0" err="1" smtClean="0"/>
              <a:t>exudate</a:t>
            </a:r>
            <a:r>
              <a:rPr lang="en-US" dirty="0" smtClean="0"/>
              <a:t>, which will demonstrate significant numbers of </a:t>
            </a:r>
            <a:r>
              <a:rPr lang="en-US" dirty="0" err="1" smtClean="0"/>
              <a:t>polymorphonuclear</a:t>
            </a:r>
            <a:r>
              <a:rPr lang="en-US" dirty="0" smtClean="0"/>
              <a:t> leucocytes (≥ 5 per high-power field).</a:t>
            </a:r>
          </a:p>
        </p:txBody>
      </p:sp>
      <p:pic>
        <p:nvPicPr>
          <p:cNvPr id="5" name="عنصر نائب للمحتوى 4" descr="Capture.PNG"/>
          <p:cNvPicPr>
            <a:picLocks noGrp="1" noChangeAspect="1"/>
          </p:cNvPicPr>
          <p:nvPr>
            <p:ph sz="quarter" idx="2"/>
          </p:nvPr>
        </p:nvPicPr>
        <p:blipFill>
          <a:blip r:embed="rId2"/>
          <a:stretch>
            <a:fillRect/>
          </a:stretch>
        </p:blipFill>
        <p:spPr>
          <a:xfrm>
            <a:off x="4572000" y="1714488"/>
            <a:ext cx="4513264" cy="3500462"/>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a:bodyPr>
          <a:lstStyle/>
          <a:p>
            <a:pPr algn="just" rtl="0"/>
            <a:r>
              <a:rPr lang="en-US" dirty="0" smtClean="0"/>
              <a:t>A working diagnosis of </a:t>
            </a:r>
            <a:r>
              <a:rPr lang="en-US" dirty="0" err="1" smtClean="0"/>
              <a:t>gonococcal</a:t>
            </a:r>
            <a:r>
              <a:rPr lang="en-US" dirty="0" smtClean="0"/>
              <a:t> </a:t>
            </a:r>
            <a:r>
              <a:rPr lang="en-US" dirty="0" err="1" smtClean="0"/>
              <a:t>urethritis</a:t>
            </a:r>
            <a:r>
              <a:rPr lang="en-US" dirty="0" smtClean="0"/>
              <a:t> is made if Gram-negative intracellular </a:t>
            </a:r>
            <a:r>
              <a:rPr lang="en-US" dirty="0" err="1" smtClean="0"/>
              <a:t>diplococci</a:t>
            </a:r>
            <a:r>
              <a:rPr lang="en-US" dirty="0" smtClean="0"/>
              <a:t> (GNDC) are seen; if no GNDC are seen, a label of non-specific </a:t>
            </a:r>
            <a:r>
              <a:rPr lang="en-US" dirty="0" err="1" smtClean="0"/>
              <a:t>urethritis</a:t>
            </a:r>
            <a:r>
              <a:rPr lang="en-US" dirty="0" smtClean="0"/>
              <a:t> is applied.</a:t>
            </a:r>
          </a:p>
          <a:p>
            <a:pPr algn="just" rtl="0"/>
            <a:r>
              <a:rPr lang="en-US" dirty="0" smtClean="0"/>
              <a:t>If microscopy is not available, swabs and/or urine samples should be taken and empirical antimicrobials prescribed.</a:t>
            </a:r>
            <a:endParaRPr lang="ar-IQ" dirty="0" smtClean="0"/>
          </a:p>
          <a:p>
            <a:pPr algn="just" rtl="0"/>
            <a:endParaRPr lang="ar-IQ"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fontScale="92500"/>
          </a:bodyPr>
          <a:lstStyle/>
          <a:p>
            <a:pPr algn="just" rtl="0"/>
            <a:r>
              <a:rPr lang="en-US" dirty="0" smtClean="0"/>
              <a:t>A urethral swab should always be sent for culture of </a:t>
            </a:r>
            <a:r>
              <a:rPr lang="en-US" i="1" dirty="0" err="1" smtClean="0"/>
              <a:t>Neisseria</a:t>
            </a:r>
            <a:r>
              <a:rPr lang="en-US" i="1" dirty="0" smtClean="0"/>
              <a:t> </a:t>
            </a:r>
            <a:r>
              <a:rPr lang="en-US" i="1" dirty="0" err="1" smtClean="0"/>
              <a:t>gonorrhoeae</a:t>
            </a:r>
            <a:r>
              <a:rPr lang="en-US" i="1" dirty="0" smtClean="0"/>
              <a:t>; </a:t>
            </a:r>
            <a:r>
              <a:rPr lang="en-US" dirty="0" smtClean="0"/>
              <a:t>in addition, a first void urine (FVU) sample or a specific urethral swab should be sent for detection of </a:t>
            </a:r>
            <a:r>
              <a:rPr lang="en-US" dirty="0" err="1" smtClean="0"/>
              <a:t>chlamydial</a:t>
            </a:r>
            <a:r>
              <a:rPr lang="en-US" dirty="0" smtClean="0"/>
              <a:t> DNA by a nucleic acid amplification test (NAAT) such as polymerase chain reaction (PCR). </a:t>
            </a:r>
          </a:p>
          <a:p>
            <a:pPr algn="just" rtl="0"/>
            <a:r>
              <a:rPr lang="en-US" dirty="0" smtClean="0"/>
              <a:t>NAATs are likely to replace the need for routine culture for </a:t>
            </a:r>
            <a:r>
              <a:rPr lang="en-US" dirty="0" err="1" smtClean="0"/>
              <a:t>gonorrhoea</a:t>
            </a:r>
            <a:r>
              <a:rPr lang="en-US" dirty="0" smtClean="0"/>
              <a:t>. </a:t>
            </a:r>
          </a:p>
          <a:p>
            <a:pPr algn="just" rtl="0"/>
            <a:r>
              <a:rPr lang="en-US" dirty="0" smtClean="0"/>
              <a:t>Tests for other potential causes of </a:t>
            </a:r>
            <a:r>
              <a:rPr lang="en-US" dirty="0" err="1" smtClean="0"/>
              <a:t>urethritis</a:t>
            </a:r>
            <a:r>
              <a:rPr lang="en-US" dirty="0" smtClean="0"/>
              <a:t> are not performed routinely.</a:t>
            </a:r>
            <a:endParaRPr lang="ar-IQ"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lstStyle/>
          <a:p>
            <a:pPr algn="just" rtl="0"/>
            <a:r>
              <a:rPr lang="en-US" dirty="0" smtClean="0"/>
              <a:t>A swab should also be taken from the pharynx because </a:t>
            </a:r>
            <a:r>
              <a:rPr lang="en-US" dirty="0" err="1" smtClean="0"/>
              <a:t>gonococcal</a:t>
            </a:r>
            <a:r>
              <a:rPr lang="en-US" dirty="0" smtClean="0"/>
              <a:t> infection at this site is not reliably eradicated by single-dose therapy. </a:t>
            </a:r>
          </a:p>
          <a:p>
            <a:pPr algn="just" rtl="0"/>
            <a:r>
              <a:rPr lang="en-US" dirty="0" smtClean="0"/>
              <a:t>In MSM swabs for </a:t>
            </a:r>
            <a:r>
              <a:rPr lang="en-US" dirty="0" err="1" smtClean="0"/>
              <a:t>gonorrhoea</a:t>
            </a:r>
            <a:r>
              <a:rPr lang="en-US" dirty="0" smtClean="0"/>
              <a:t> and </a:t>
            </a:r>
            <a:r>
              <a:rPr lang="en-US" dirty="0" err="1" smtClean="0"/>
              <a:t>chlamydia</a:t>
            </a:r>
            <a:r>
              <a:rPr lang="en-US" dirty="0" smtClean="0"/>
              <a:t> should be taken from the rectum.</a:t>
            </a:r>
            <a:endParaRPr lang="ar-IQ"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t>Management:</a:t>
            </a:r>
            <a:endParaRPr lang="ar-IQ" dirty="0"/>
          </a:p>
        </p:txBody>
      </p:sp>
      <p:sp>
        <p:nvSpPr>
          <p:cNvPr id="3" name="عنصر نائب للمحتوى 2"/>
          <p:cNvSpPr>
            <a:spLocks noGrp="1"/>
          </p:cNvSpPr>
          <p:nvPr>
            <p:ph sz="quarter" idx="1"/>
          </p:nvPr>
        </p:nvSpPr>
        <p:spPr/>
        <p:txBody>
          <a:bodyPr>
            <a:normAutofit/>
          </a:bodyPr>
          <a:lstStyle/>
          <a:p>
            <a:pPr algn="just" rtl="0"/>
            <a:r>
              <a:rPr lang="en-US" dirty="0" smtClean="0"/>
              <a:t>This depends upon local epidemiology and the availability of diagnostic resources. </a:t>
            </a:r>
          </a:p>
          <a:p>
            <a:pPr algn="just" rtl="0"/>
            <a:r>
              <a:rPr lang="en-US" dirty="0" smtClean="0"/>
              <a:t>Treatment is often presumptive, with prescription of multiple antimicrobials to cover the possibility of </a:t>
            </a:r>
            <a:r>
              <a:rPr lang="en-US" dirty="0" err="1" smtClean="0"/>
              <a:t>gonorrhoea</a:t>
            </a:r>
            <a:r>
              <a:rPr lang="en-US" dirty="0" smtClean="0"/>
              <a:t> and/or </a:t>
            </a:r>
            <a:r>
              <a:rPr lang="en-US" dirty="0" err="1" smtClean="0"/>
              <a:t>chlamydia</a:t>
            </a:r>
            <a:r>
              <a:rPr lang="en-US" dirty="0" smtClean="0"/>
              <a:t>.</a:t>
            </a:r>
          </a:p>
          <a:p>
            <a:pPr algn="just" rtl="0"/>
            <a:r>
              <a:rPr lang="en-US" dirty="0" smtClean="0"/>
              <a:t>This is likely to include a single-dose treatment for </a:t>
            </a:r>
            <a:r>
              <a:rPr lang="en-US" dirty="0" err="1" smtClean="0"/>
              <a:t>gonorrhoea</a:t>
            </a:r>
            <a:r>
              <a:rPr lang="en-US" dirty="0" smtClean="0"/>
              <a:t>, which is desirable because it eliminates the risk of non-adherence.</a:t>
            </a:r>
            <a:endParaRPr lang="ar-IQ"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a:bodyPr>
          <a:lstStyle/>
          <a:p>
            <a:pPr algn="just" rtl="0"/>
            <a:r>
              <a:rPr lang="en-US" dirty="0" smtClean="0"/>
              <a:t>The recommended agents for treating </a:t>
            </a:r>
            <a:r>
              <a:rPr lang="en-US" dirty="0" err="1" smtClean="0"/>
              <a:t>gonorrhoea</a:t>
            </a:r>
            <a:r>
              <a:rPr lang="en-US" dirty="0" smtClean="0"/>
              <a:t> vary according to local antimicrobial resistance patterns. </a:t>
            </a:r>
          </a:p>
          <a:p>
            <a:pPr algn="just" rtl="0"/>
            <a:r>
              <a:rPr lang="en-US" dirty="0" smtClean="0"/>
              <a:t>Appropriate treatment for </a:t>
            </a:r>
            <a:r>
              <a:rPr lang="en-US" dirty="0" err="1" smtClean="0"/>
              <a:t>chlamydia</a:t>
            </a:r>
            <a:r>
              <a:rPr lang="en-US" dirty="0" smtClean="0"/>
              <a:t> should also be prescribed because concurrent infection is present in up to 50% of men with </a:t>
            </a:r>
            <a:r>
              <a:rPr lang="en-US" dirty="0" err="1" smtClean="0"/>
              <a:t>gonorrhoea</a:t>
            </a:r>
            <a:r>
              <a:rPr lang="en-US" dirty="0" smtClean="0"/>
              <a:t>. </a:t>
            </a:r>
          </a:p>
          <a:p>
            <a:pPr algn="just" rtl="0"/>
            <a:r>
              <a:rPr lang="en-US" dirty="0" smtClean="0"/>
              <a:t>Non-</a:t>
            </a:r>
            <a:r>
              <a:rPr lang="en-US" dirty="0" err="1" smtClean="0"/>
              <a:t>gonococcal</a:t>
            </a:r>
            <a:r>
              <a:rPr lang="en-US" dirty="0" smtClean="0"/>
              <a:t>, non-</a:t>
            </a:r>
            <a:r>
              <a:rPr lang="en-US" dirty="0" err="1" smtClean="0"/>
              <a:t>chlamydial</a:t>
            </a:r>
            <a:r>
              <a:rPr lang="en-US" dirty="0" smtClean="0"/>
              <a:t> </a:t>
            </a:r>
            <a:r>
              <a:rPr lang="en-US" dirty="0" err="1" smtClean="0"/>
              <a:t>urethritis</a:t>
            </a:r>
            <a:r>
              <a:rPr lang="en-US" dirty="0" smtClean="0"/>
              <a:t> is treated as for </a:t>
            </a:r>
            <a:r>
              <a:rPr lang="en-US" dirty="0" err="1" smtClean="0"/>
              <a:t>chlamydia</a:t>
            </a:r>
            <a:r>
              <a:rPr lang="en-US" dirty="0" smtClean="0"/>
              <a:t>.</a:t>
            </a:r>
            <a:endParaRPr lang="ar-IQ"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fontScale="92500"/>
          </a:bodyPr>
          <a:lstStyle/>
          <a:p>
            <a:pPr algn="just" rtl="0"/>
            <a:r>
              <a:rPr lang="en-US" dirty="0" smtClean="0"/>
              <a:t>Patients should be advised to avoid sexual contact until it is confirmed that any infection has resolved, and whenever possible, recent sexual contacts should be traced. </a:t>
            </a:r>
          </a:p>
          <a:p>
            <a:pPr algn="just" rtl="0"/>
            <a:r>
              <a:rPr lang="en-US" dirty="0" smtClean="0"/>
              <a:t>The task of contact tracing—also called partner notification—is best performed by trained nurses based in GUM clinics; it is standard practice in the UK to treat current sexual partners of men with </a:t>
            </a:r>
            <a:r>
              <a:rPr lang="en-US" dirty="0" err="1" smtClean="0"/>
              <a:t>gonococcal</a:t>
            </a:r>
            <a:r>
              <a:rPr lang="en-US" dirty="0" smtClean="0"/>
              <a:t> or non-specific </a:t>
            </a:r>
            <a:r>
              <a:rPr lang="en-US" dirty="0" err="1" smtClean="0"/>
              <a:t>urethritis</a:t>
            </a:r>
            <a:r>
              <a:rPr lang="en-US" dirty="0" smtClean="0"/>
              <a:t> without waiting for microbiological confirmation.</a:t>
            </a:r>
            <a:endParaRPr lang="ar-IQ"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a:bodyPr>
          <a:lstStyle/>
          <a:p>
            <a:pPr algn="just" rtl="0"/>
            <a:r>
              <a:rPr lang="en-US" dirty="0" smtClean="0"/>
              <a:t>If symptoms clear, a routine test of cure is not necessary, but patients should be re-interviewed to confirm that there was no immediate vomiting or </a:t>
            </a:r>
            <a:r>
              <a:rPr lang="en-US" dirty="0" err="1" smtClean="0"/>
              <a:t>diarrhoea</a:t>
            </a:r>
            <a:r>
              <a:rPr lang="en-US" dirty="0" smtClean="0"/>
              <a:t> after treatment, that there has been no risk of re-infection, and that traceable partners have sought medical advice.</a:t>
            </a:r>
            <a:endParaRPr lang="ar-IQ"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ln w="1905"/>
                <a:solidFill>
                  <a:srgbClr val="0070C0"/>
                </a:solidFill>
                <a:effectLst>
                  <a:innerShdw blurRad="69850" dist="43180" dir="5400000">
                    <a:srgbClr val="000000">
                      <a:alpha val="65000"/>
                    </a:srgbClr>
                  </a:innerShdw>
                </a:effectLst>
              </a:rPr>
              <a:t>Genital itch and/or rash:</a:t>
            </a:r>
            <a:endParaRPr lang="ar-IQ" b="1" dirty="0">
              <a:ln w="1905"/>
              <a:solidFill>
                <a:srgbClr val="0070C0"/>
              </a:solidFill>
              <a:effectLst>
                <a:innerShdw blurRad="69850" dist="43180" dir="5400000">
                  <a:srgbClr val="000000">
                    <a:alpha val="65000"/>
                  </a:srgbClr>
                </a:innerShdw>
              </a:effectLst>
            </a:endParaRPr>
          </a:p>
        </p:txBody>
      </p:sp>
      <p:sp>
        <p:nvSpPr>
          <p:cNvPr id="3" name="عنصر نائب للمحتوى 2"/>
          <p:cNvSpPr>
            <a:spLocks noGrp="1"/>
          </p:cNvSpPr>
          <p:nvPr>
            <p:ph sz="quarter" idx="1"/>
          </p:nvPr>
        </p:nvSpPr>
        <p:spPr/>
        <p:txBody>
          <a:bodyPr/>
          <a:lstStyle/>
          <a:p>
            <a:pPr algn="just" rtl="0"/>
            <a:r>
              <a:rPr lang="en-US" dirty="0" smtClean="0"/>
              <a:t>Patients may present with many combinations of penile/genital symptoms that may be acute or chronic, and infectious or non-infectious.</a:t>
            </a:r>
            <a:endParaRPr lang="ar-IQ"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Capture.PNG"/>
          <p:cNvPicPr>
            <a:picLocks noGrp="1" noChangeAspect="1"/>
          </p:cNvPicPr>
          <p:nvPr>
            <p:ph sz="quarter"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a:bodyPr>
          <a:lstStyle/>
          <a:p>
            <a:pPr algn="just" rtl="0"/>
            <a:r>
              <a:rPr lang="en-US" dirty="0" smtClean="0"/>
              <a:t>A wide range of infections may be sexually transmitted, including syphilis, </a:t>
            </a:r>
            <a:r>
              <a:rPr lang="en-US" dirty="0" err="1" smtClean="0"/>
              <a:t>gonorrhoea</a:t>
            </a:r>
            <a:r>
              <a:rPr lang="en-US" dirty="0" smtClean="0"/>
              <a:t>, human immunodeficiency virus (HIV), genital herpes, genital warts, </a:t>
            </a:r>
            <a:r>
              <a:rPr lang="en-US" dirty="0" err="1" smtClean="0"/>
              <a:t>chlamydia</a:t>
            </a:r>
            <a:r>
              <a:rPr lang="en-US" dirty="0" smtClean="0"/>
              <a:t> and </a:t>
            </a:r>
            <a:r>
              <a:rPr lang="en-US" dirty="0" err="1" smtClean="0"/>
              <a:t>trichomoniasis</a:t>
            </a:r>
            <a:r>
              <a:rPr lang="en-US" dirty="0" smtClean="0"/>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lstStyle/>
          <a:p>
            <a:pPr algn="just" rtl="0"/>
            <a:r>
              <a:rPr lang="en-US" dirty="0" err="1" smtClean="0"/>
              <a:t>Balanitis</a:t>
            </a:r>
            <a:r>
              <a:rPr lang="en-US" dirty="0" smtClean="0"/>
              <a:t> refers to inflammation of the </a:t>
            </a:r>
            <a:r>
              <a:rPr lang="en-US" dirty="0" err="1" smtClean="0"/>
              <a:t>glans</a:t>
            </a:r>
            <a:r>
              <a:rPr lang="en-US" dirty="0" smtClean="0"/>
              <a:t> penis, often extending to the under-surface of the prepuce when it is called </a:t>
            </a:r>
            <a:r>
              <a:rPr lang="en-US" dirty="0" err="1" smtClean="0"/>
              <a:t>balanoposthitis</a:t>
            </a:r>
            <a:r>
              <a:rPr lang="en-US" dirty="0" smtClean="0"/>
              <a:t>. Tight prepuce and poor hygiene may be aggravating factors.</a:t>
            </a:r>
            <a:endParaRPr lang="ar-IQ"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a:bodyPr>
          <a:lstStyle/>
          <a:p>
            <a:pPr algn="just" rtl="0"/>
            <a:r>
              <a:rPr lang="en-US" dirty="0" err="1" smtClean="0"/>
              <a:t>Candidiasis</a:t>
            </a:r>
            <a:r>
              <a:rPr lang="en-US" dirty="0" smtClean="0"/>
              <a:t> is sometimes associated with immune deficiency, diabetes mellitus, and the use of broad-spectrum antimicrobials, corticosteroids or </a:t>
            </a:r>
            <a:r>
              <a:rPr lang="en-US" dirty="0" err="1" smtClean="0"/>
              <a:t>antimitotic</a:t>
            </a:r>
            <a:r>
              <a:rPr lang="en-US" dirty="0" smtClean="0"/>
              <a:t> drugs. Local saline bathing is usually helpful, especially when no cause is found.</a:t>
            </a:r>
            <a:endParaRPr lang="ar-IQ"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ln w="1905"/>
                <a:solidFill>
                  <a:srgbClr val="0070C0"/>
                </a:solidFill>
                <a:effectLst>
                  <a:innerShdw blurRad="69850" dist="43180" dir="5400000">
                    <a:srgbClr val="000000">
                      <a:alpha val="65000"/>
                    </a:srgbClr>
                  </a:innerShdw>
                </a:effectLst>
              </a:rPr>
              <a:t>Genital ulceration:</a:t>
            </a:r>
            <a:endParaRPr lang="ar-IQ" b="1" dirty="0">
              <a:ln w="1905"/>
              <a:solidFill>
                <a:srgbClr val="0070C0"/>
              </a:solidFill>
              <a:effectLst>
                <a:innerShdw blurRad="69850" dist="43180" dir="5400000">
                  <a:srgbClr val="000000">
                    <a:alpha val="65000"/>
                  </a:srgbClr>
                </a:innerShdw>
              </a:effectLst>
            </a:endParaRPr>
          </a:p>
        </p:txBody>
      </p:sp>
      <p:sp>
        <p:nvSpPr>
          <p:cNvPr id="3" name="عنصر نائب للمحتوى 2"/>
          <p:cNvSpPr>
            <a:spLocks noGrp="1"/>
          </p:cNvSpPr>
          <p:nvPr>
            <p:ph sz="quarter" idx="1"/>
          </p:nvPr>
        </p:nvSpPr>
        <p:spPr/>
        <p:txBody>
          <a:bodyPr>
            <a:normAutofit/>
          </a:bodyPr>
          <a:lstStyle/>
          <a:p>
            <a:pPr algn="just" rtl="0"/>
            <a:r>
              <a:rPr lang="en-US" dirty="0" smtClean="0"/>
              <a:t>The most common cause of ulceration is genital herpes.</a:t>
            </a:r>
          </a:p>
          <a:p>
            <a:pPr algn="just" rtl="0"/>
            <a:r>
              <a:rPr lang="en-US" dirty="0" smtClean="0"/>
              <a:t>Classically, multiple painful ulcers affect the </a:t>
            </a:r>
            <a:r>
              <a:rPr lang="en-US" dirty="0" err="1" smtClean="0"/>
              <a:t>glans</a:t>
            </a:r>
            <a:r>
              <a:rPr lang="en-US" dirty="0" smtClean="0"/>
              <a:t>, coronal </a:t>
            </a:r>
            <a:r>
              <a:rPr lang="en-US" dirty="0" err="1" smtClean="0"/>
              <a:t>sulcus</a:t>
            </a:r>
            <a:r>
              <a:rPr lang="en-US" dirty="0" smtClean="0"/>
              <a:t> or shaft of penis, but solitary lesions occur rarely. </a:t>
            </a:r>
            <a:endParaRPr lang="ar-IQ" dirty="0"/>
          </a:p>
        </p:txBody>
      </p:sp>
      <p:pic>
        <p:nvPicPr>
          <p:cNvPr id="5" name="عنصر نائب للمحتوى 4" descr="Capture.PNG"/>
          <p:cNvPicPr>
            <a:picLocks noGrp="1" noChangeAspect="1"/>
          </p:cNvPicPr>
          <p:nvPr>
            <p:ph sz="quarter" idx="2"/>
          </p:nvPr>
        </p:nvPicPr>
        <p:blipFill>
          <a:blip r:embed="rId2"/>
          <a:stretch>
            <a:fillRect/>
          </a:stretch>
        </p:blipFill>
        <p:spPr>
          <a:xfrm>
            <a:off x="5180229" y="1589088"/>
            <a:ext cx="3215841" cy="4572000"/>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lnSpcReduction="10000"/>
          </a:bodyPr>
          <a:lstStyle/>
          <a:p>
            <a:pPr algn="just" rtl="0"/>
            <a:r>
              <a:rPr lang="en-US" dirty="0" smtClean="0"/>
              <a:t>Perianal ulcers may be seen in MSM.</a:t>
            </a:r>
          </a:p>
          <a:p>
            <a:pPr algn="just" rtl="0"/>
            <a:r>
              <a:rPr lang="en-US" dirty="0" smtClean="0"/>
              <a:t>The diagnosis is made by gently scraping material </a:t>
            </a:r>
            <a:r>
              <a:rPr lang="en-US" dirty="0" smtClean="0"/>
              <a:t>from lesions </a:t>
            </a:r>
            <a:r>
              <a:rPr lang="en-US" dirty="0" smtClean="0"/>
              <a:t>and sending this in an appropriate </a:t>
            </a:r>
            <a:r>
              <a:rPr lang="en-US" dirty="0" smtClean="0"/>
              <a:t>transport medium </a:t>
            </a:r>
            <a:r>
              <a:rPr lang="en-US" dirty="0" smtClean="0"/>
              <a:t>for culture or detection of HSV DNA by PCR</a:t>
            </a:r>
            <a:r>
              <a:rPr lang="en-US" dirty="0" smtClean="0"/>
              <a:t>.</a:t>
            </a:r>
          </a:p>
          <a:p>
            <a:pPr algn="just" rtl="0"/>
            <a:r>
              <a:rPr lang="en-US" dirty="0" smtClean="0"/>
              <a:t>In the UK, the possibility of any other ulcerating STI is remote unless the patient is an MSM and/or has had a sexual partner from a region where tropical STIs are more common. </a:t>
            </a:r>
          </a:p>
          <a:p>
            <a:pPr algn="just" rtl="0"/>
            <a:endParaRPr lang="ar-IQ"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a:bodyPr>
          <a:lstStyle/>
          <a:p>
            <a:pPr algn="just" rtl="0"/>
            <a:r>
              <a:rPr lang="en-US" dirty="0" smtClean="0"/>
              <a:t>The </a:t>
            </a:r>
            <a:r>
              <a:rPr lang="en-US" dirty="0" smtClean="0"/>
              <a:t>classic lesion of </a:t>
            </a:r>
            <a:r>
              <a:rPr lang="en-US" dirty="0" smtClean="0"/>
              <a:t>primary syphilis </a:t>
            </a:r>
            <a:r>
              <a:rPr lang="en-US" dirty="0" smtClean="0"/>
              <a:t>(chancre) is single, painless and </a:t>
            </a:r>
            <a:r>
              <a:rPr lang="en-US" dirty="0" err="1" smtClean="0"/>
              <a:t>indurated</a:t>
            </a:r>
            <a:r>
              <a:rPr lang="en-US" dirty="0" smtClean="0"/>
              <a:t>; however</a:t>
            </a:r>
            <a:r>
              <a:rPr lang="en-US" dirty="0" smtClean="0"/>
              <a:t>, multiple lesions are seen rarely and </a:t>
            </a:r>
            <a:r>
              <a:rPr lang="en-US" dirty="0" smtClean="0"/>
              <a:t>anal chancres </a:t>
            </a:r>
            <a:r>
              <a:rPr lang="en-US" dirty="0" smtClean="0"/>
              <a:t>are often painful</a:t>
            </a:r>
            <a:r>
              <a:rPr lang="en-US" dirty="0" smtClean="0"/>
              <a:t>.</a:t>
            </a:r>
          </a:p>
          <a:p>
            <a:pPr algn="just" rtl="0"/>
            <a:r>
              <a:rPr lang="en-US" dirty="0" smtClean="0"/>
              <a:t>Diagnosis is made in GUM clinics by dark-ground microscopy, but in other settings by serological tests for syphilis. </a:t>
            </a:r>
          </a:p>
          <a:p>
            <a:pPr algn="just" rtl="0"/>
            <a:endParaRPr lang="ar-IQ"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a:bodyPr>
          <a:lstStyle/>
          <a:p>
            <a:pPr algn="just" rtl="0"/>
            <a:r>
              <a:rPr lang="en-US" dirty="0" smtClean="0"/>
              <a:t>Other rare </a:t>
            </a:r>
            <a:r>
              <a:rPr lang="en-US" dirty="0" smtClean="0"/>
              <a:t>infective causes seen in the UK include </a:t>
            </a:r>
            <a:r>
              <a:rPr lang="en-US" dirty="0" err="1" smtClean="0"/>
              <a:t>varicella</a:t>
            </a:r>
            <a:r>
              <a:rPr lang="en-US" dirty="0" smtClean="0"/>
              <a:t> zoster </a:t>
            </a:r>
            <a:r>
              <a:rPr lang="en-US" dirty="0" smtClean="0"/>
              <a:t>virus </a:t>
            </a:r>
            <a:r>
              <a:rPr lang="en-US" dirty="0" smtClean="0"/>
              <a:t>and </a:t>
            </a:r>
            <a:r>
              <a:rPr lang="en-US" dirty="0" smtClean="0"/>
              <a:t>trauma with secondary infection.</a:t>
            </a:r>
          </a:p>
          <a:p>
            <a:pPr algn="just" rtl="0"/>
            <a:r>
              <a:rPr lang="en-US" dirty="0" smtClean="0"/>
              <a:t>Tropical STI </a:t>
            </a:r>
            <a:r>
              <a:rPr lang="en-US" dirty="0" smtClean="0"/>
              <a:t>include </a:t>
            </a:r>
            <a:r>
              <a:rPr lang="en-US" dirty="0" err="1" smtClean="0"/>
              <a:t>chancroid</a:t>
            </a:r>
            <a:r>
              <a:rPr lang="en-US" dirty="0" smtClean="0"/>
              <a:t>, </a:t>
            </a:r>
            <a:r>
              <a:rPr lang="en-US" dirty="0" err="1" smtClean="0"/>
              <a:t>lymphogranuloma</a:t>
            </a:r>
            <a:r>
              <a:rPr lang="en-US" dirty="0" smtClean="0"/>
              <a:t> </a:t>
            </a:r>
            <a:r>
              <a:rPr lang="en-US" dirty="0" err="1" smtClean="0"/>
              <a:t>venereum</a:t>
            </a:r>
            <a:r>
              <a:rPr lang="en-US" dirty="0" smtClean="0"/>
              <a:t> </a:t>
            </a:r>
            <a:r>
              <a:rPr lang="en-US" dirty="0" smtClean="0"/>
              <a:t>(LGV) and </a:t>
            </a:r>
            <a:r>
              <a:rPr lang="en-US" dirty="0" err="1" smtClean="0"/>
              <a:t>granuloma</a:t>
            </a:r>
            <a:r>
              <a:rPr lang="en-US" dirty="0" smtClean="0"/>
              <a:t> </a:t>
            </a:r>
            <a:r>
              <a:rPr lang="en-US" dirty="0" err="1" smtClean="0"/>
              <a:t>inguinale</a:t>
            </a:r>
            <a:r>
              <a:rPr lang="en-US" dirty="0" smtClean="0"/>
              <a:t>.</a:t>
            </a:r>
            <a:endParaRPr lang="ar-IQ"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a:bodyPr>
          <a:lstStyle/>
          <a:p>
            <a:pPr algn="just" rtl="0"/>
            <a:r>
              <a:rPr lang="en-US" dirty="0" smtClean="0"/>
              <a:t>Inflammatory </a:t>
            </a:r>
            <a:r>
              <a:rPr lang="en-US" dirty="0" smtClean="0"/>
              <a:t>causes include </a:t>
            </a:r>
            <a:r>
              <a:rPr lang="en-US" dirty="0" smtClean="0"/>
              <a:t>Stevens–Johnson </a:t>
            </a:r>
            <a:r>
              <a:rPr lang="en-US" dirty="0" smtClean="0"/>
              <a:t>syndrome, </a:t>
            </a:r>
            <a:r>
              <a:rPr lang="en-US" dirty="0" err="1" smtClean="0"/>
              <a:t>Behçet’s</a:t>
            </a:r>
            <a:r>
              <a:rPr lang="en-US" dirty="0" smtClean="0"/>
              <a:t> syndrome </a:t>
            </a:r>
            <a:r>
              <a:rPr lang="en-US" dirty="0" smtClean="0"/>
              <a:t>and fixed drug reactions. </a:t>
            </a:r>
            <a:endParaRPr lang="en-US" dirty="0" smtClean="0"/>
          </a:p>
          <a:p>
            <a:pPr algn="just" rtl="0"/>
            <a:r>
              <a:rPr lang="en-US" dirty="0" smtClean="0"/>
              <a:t>In older </a:t>
            </a:r>
            <a:r>
              <a:rPr lang="fr-FR" dirty="0" smtClean="0"/>
              <a:t>patients</a:t>
            </a:r>
            <a:r>
              <a:rPr lang="fr-FR" dirty="0" smtClean="0"/>
              <a:t>, </a:t>
            </a:r>
            <a:r>
              <a:rPr lang="fr-FR" dirty="0" err="1" smtClean="0"/>
              <a:t>malignant</a:t>
            </a:r>
            <a:r>
              <a:rPr lang="fr-FR" dirty="0" smtClean="0"/>
              <a:t> and </a:t>
            </a:r>
            <a:r>
              <a:rPr lang="fr-FR" dirty="0" err="1" smtClean="0"/>
              <a:t>pre</a:t>
            </a:r>
            <a:r>
              <a:rPr lang="fr-FR" dirty="0" smtClean="0"/>
              <a:t>-</a:t>
            </a:r>
            <a:r>
              <a:rPr lang="fr-FR" dirty="0" err="1" smtClean="0"/>
              <a:t>malignant</a:t>
            </a:r>
            <a:r>
              <a:rPr lang="fr-FR" dirty="0" smtClean="0"/>
              <a:t> </a:t>
            </a:r>
            <a:r>
              <a:rPr lang="fr-FR" dirty="0" smtClean="0"/>
              <a:t>conditions </a:t>
            </a:r>
            <a:r>
              <a:rPr lang="en-US" dirty="0" smtClean="0"/>
              <a:t>such </a:t>
            </a:r>
            <a:r>
              <a:rPr lang="en-US" dirty="0" smtClean="0"/>
              <a:t>as </a:t>
            </a:r>
            <a:r>
              <a:rPr lang="en-US" dirty="0" err="1" smtClean="0"/>
              <a:t>squamous</a:t>
            </a:r>
            <a:r>
              <a:rPr lang="en-US" dirty="0" smtClean="0"/>
              <a:t> cell carcinoma and </a:t>
            </a:r>
            <a:r>
              <a:rPr lang="en-US" dirty="0" err="1" smtClean="0"/>
              <a:t>erythroplasia</a:t>
            </a:r>
            <a:r>
              <a:rPr lang="en-US" dirty="0" smtClean="0"/>
              <a:t> of </a:t>
            </a:r>
            <a:r>
              <a:rPr lang="en-US" dirty="0" err="1" smtClean="0"/>
              <a:t>Queyrat</a:t>
            </a:r>
            <a:r>
              <a:rPr lang="en-US" dirty="0" smtClean="0"/>
              <a:t> (intra-epidermal carcinoma) should </a:t>
            </a:r>
            <a:r>
              <a:rPr lang="en-US" dirty="0" smtClean="0"/>
              <a:t>be considered</a:t>
            </a:r>
            <a:r>
              <a:rPr lang="en-US" dirty="0" smtClean="0"/>
              <a:t>.</a:t>
            </a:r>
            <a:endParaRPr lang="ar-IQ"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ln w="1905"/>
                <a:solidFill>
                  <a:srgbClr val="0070C0"/>
                </a:solidFill>
                <a:effectLst>
                  <a:innerShdw blurRad="69850" dist="43180" dir="5400000">
                    <a:srgbClr val="000000">
                      <a:alpha val="65000"/>
                    </a:srgbClr>
                  </a:innerShdw>
                </a:effectLst>
              </a:rPr>
              <a:t>Genital </a:t>
            </a:r>
            <a:r>
              <a:rPr lang="en-US" b="1" dirty="0" smtClean="0">
                <a:ln w="1905"/>
                <a:solidFill>
                  <a:srgbClr val="0070C0"/>
                </a:solidFill>
                <a:effectLst>
                  <a:innerShdw blurRad="69850" dist="43180" dir="5400000">
                    <a:srgbClr val="000000">
                      <a:alpha val="65000"/>
                    </a:srgbClr>
                  </a:innerShdw>
                </a:effectLst>
              </a:rPr>
              <a:t>lumps:</a:t>
            </a:r>
            <a:endParaRPr lang="ar-IQ" b="1" dirty="0">
              <a:ln w="1905"/>
              <a:solidFill>
                <a:srgbClr val="0070C0"/>
              </a:solidFill>
              <a:effectLst>
                <a:innerShdw blurRad="69850" dist="43180" dir="5400000">
                  <a:srgbClr val="000000">
                    <a:alpha val="65000"/>
                  </a:srgbClr>
                </a:innerShdw>
              </a:effectLst>
            </a:endParaRPr>
          </a:p>
        </p:txBody>
      </p:sp>
      <p:sp>
        <p:nvSpPr>
          <p:cNvPr id="3" name="عنصر نائب للمحتوى 2"/>
          <p:cNvSpPr>
            <a:spLocks noGrp="1"/>
          </p:cNvSpPr>
          <p:nvPr>
            <p:ph sz="quarter" idx="1"/>
          </p:nvPr>
        </p:nvSpPr>
        <p:spPr/>
        <p:txBody>
          <a:bodyPr>
            <a:normAutofit/>
          </a:bodyPr>
          <a:lstStyle/>
          <a:p>
            <a:pPr algn="just" rtl="0"/>
            <a:r>
              <a:rPr lang="en-US" dirty="0" smtClean="0"/>
              <a:t>The most common cause of genital ‘lumps’ is </a:t>
            </a:r>
            <a:r>
              <a:rPr lang="en-US" dirty="0" smtClean="0"/>
              <a:t>warts. </a:t>
            </a:r>
            <a:r>
              <a:rPr lang="en-US" dirty="0" smtClean="0"/>
              <a:t>These are classically found in areas of </a:t>
            </a:r>
            <a:r>
              <a:rPr lang="en-US" dirty="0" smtClean="0"/>
              <a:t>friction during </a:t>
            </a:r>
            <a:r>
              <a:rPr lang="en-US" dirty="0" smtClean="0"/>
              <a:t>sex such as the </a:t>
            </a:r>
            <a:r>
              <a:rPr lang="en-US" dirty="0" err="1" smtClean="0"/>
              <a:t>parafrenal</a:t>
            </a:r>
            <a:r>
              <a:rPr lang="en-US" dirty="0" smtClean="0"/>
              <a:t> skin and prepuce </a:t>
            </a:r>
            <a:r>
              <a:rPr lang="en-US" dirty="0" smtClean="0"/>
              <a:t>of the </a:t>
            </a:r>
            <a:r>
              <a:rPr lang="en-US" dirty="0" smtClean="0"/>
              <a:t>penis. </a:t>
            </a:r>
            <a:endParaRPr lang="en-US" dirty="0" smtClean="0"/>
          </a:p>
          <a:p>
            <a:pPr algn="just" rtl="0"/>
            <a:r>
              <a:rPr lang="en-US" dirty="0" smtClean="0"/>
              <a:t>Warts </a:t>
            </a:r>
            <a:r>
              <a:rPr lang="en-US" dirty="0" smtClean="0"/>
              <a:t>may also be seen in the urethral </a:t>
            </a:r>
            <a:r>
              <a:rPr lang="en-US" dirty="0" err="1" smtClean="0"/>
              <a:t>meatus</a:t>
            </a:r>
            <a:r>
              <a:rPr lang="en-US" dirty="0" smtClean="0"/>
              <a:t>, and </a:t>
            </a:r>
            <a:r>
              <a:rPr lang="en-US" dirty="0" smtClean="0"/>
              <a:t>less commonly on the shaft or around the base of </a:t>
            </a:r>
            <a:r>
              <a:rPr lang="en-US" dirty="0" smtClean="0"/>
              <a:t>the penis</a:t>
            </a:r>
            <a:r>
              <a:rPr lang="en-US" dirty="0" smtClean="0"/>
              <a:t>. </a:t>
            </a:r>
            <a:endParaRPr lang="en-US" dirty="0" smtClean="0"/>
          </a:p>
          <a:p>
            <a:pPr algn="just" rtl="0"/>
            <a:r>
              <a:rPr lang="en-US" dirty="0" err="1" smtClean="0"/>
              <a:t>Perianal</a:t>
            </a:r>
            <a:r>
              <a:rPr lang="en-US" dirty="0" smtClean="0"/>
              <a:t> </a:t>
            </a:r>
            <a:r>
              <a:rPr lang="en-US" dirty="0" smtClean="0"/>
              <a:t>warts are surprisingly common in </a:t>
            </a:r>
            <a:r>
              <a:rPr lang="en-US" dirty="0" smtClean="0"/>
              <a:t>men who </a:t>
            </a:r>
            <a:r>
              <a:rPr lang="en-US" dirty="0" smtClean="0"/>
              <a:t>do not have anal sex.</a:t>
            </a:r>
            <a:endParaRPr lang="ar-IQ"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lstStyle/>
          <a:p>
            <a:pPr algn="just" rtl="0"/>
            <a:r>
              <a:rPr lang="en-US" dirty="0" smtClean="0"/>
              <a:t>The differential diagnosis includes </a:t>
            </a:r>
            <a:r>
              <a:rPr lang="en-US" dirty="0" err="1" smtClean="0"/>
              <a:t>molluscum</a:t>
            </a:r>
            <a:r>
              <a:rPr lang="en-US" dirty="0" smtClean="0"/>
              <a:t> </a:t>
            </a:r>
            <a:r>
              <a:rPr lang="en-US" dirty="0" err="1" smtClean="0"/>
              <a:t>contagiosum</a:t>
            </a:r>
            <a:r>
              <a:rPr lang="en-US" dirty="0" smtClean="0"/>
              <a:t> and </a:t>
            </a:r>
            <a:r>
              <a:rPr lang="en-US" dirty="0" smtClean="0"/>
              <a:t>skin tags. </a:t>
            </a:r>
            <a:endParaRPr lang="en-US" dirty="0" smtClean="0"/>
          </a:p>
          <a:p>
            <a:pPr algn="just" rtl="0"/>
            <a:r>
              <a:rPr lang="en-US" dirty="0" smtClean="0"/>
              <a:t>Adolescent </a:t>
            </a:r>
            <a:r>
              <a:rPr lang="en-US" dirty="0" smtClean="0"/>
              <a:t>boys may </a:t>
            </a:r>
            <a:r>
              <a:rPr lang="en-US" dirty="0" smtClean="0"/>
              <a:t>confuse normal anatomical </a:t>
            </a:r>
            <a:r>
              <a:rPr lang="en-US" dirty="0" smtClean="0"/>
              <a:t>features such as coronal </a:t>
            </a:r>
            <a:r>
              <a:rPr lang="en-US" dirty="0" smtClean="0"/>
              <a:t>papillae, </a:t>
            </a:r>
            <a:r>
              <a:rPr lang="en-US" dirty="0" err="1" smtClean="0"/>
              <a:t>parafrenal</a:t>
            </a:r>
            <a:r>
              <a:rPr lang="en-US" dirty="0" smtClean="0"/>
              <a:t> glands or sebaceous glands (</a:t>
            </a:r>
            <a:r>
              <a:rPr lang="en-US" dirty="0" smtClean="0"/>
              <a:t>Fordyce spots</a:t>
            </a:r>
            <a:r>
              <a:rPr lang="en-US" dirty="0" smtClean="0"/>
              <a:t>) with warts.</a:t>
            </a:r>
            <a:endParaRPr lang="ar-IQ"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err="1" smtClean="0">
                <a:ln w="1905"/>
                <a:solidFill>
                  <a:srgbClr val="0070C0"/>
                </a:solidFill>
                <a:effectLst>
                  <a:innerShdw blurRad="69850" dist="43180" dir="5400000">
                    <a:srgbClr val="000000">
                      <a:alpha val="65000"/>
                    </a:srgbClr>
                  </a:innerShdw>
                </a:effectLst>
              </a:rPr>
              <a:t>Proctitis</a:t>
            </a:r>
            <a:r>
              <a:rPr lang="en-US" b="1" dirty="0" smtClean="0">
                <a:ln w="1905"/>
                <a:solidFill>
                  <a:srgbClr val="0070C0"/>
                </a:solidFill>
                <a:effectLst>
                  <a:innerShdw blurRad="69850" dist="43180" dir="5400000">
                    <a:srgbClr val="000000">
                      <a:alpha val="65000"/>
                    </a:srgbClr>
                  </a:innerShdw>
                </a:effectLst>
              </a:rPr>
              <a:t> in men who have sex with </a:t>
            </a:r>
            <a:r>
              <a:rPr lang="en-US" b="1" dirty="0" smtClean="0">
                <a:ln w="1905"/>
                <a:solidFill>
                  <a:srgbClr val="0070C0"/>
                </a:solidFill>
                <a:effectLst>
                  <a:innerShdw blurRad="69850" dist="43180" dir="5400000">
                    <a:srgbClr val="000000">
                      <a:alpha val="65000"/>
                    </a:srgbClr>
                  </a:innerShdw>
                </a:effectLst>
              </a:rPr>
              <a:t>men:</a:t>
            </a:r>
            <a:endParaRPr lang="ar-IQ" b="1" dirty="0">
              <a:ln w="1905"/>
              <a:solidFill>
                <a:srgbClr val="0070C0"/>
              </a:solidFill>
              <a:effectLst>
                <a:innerShdw blurRad="69850" dist="43180" dir="5400000">
                  <a:srgbClr val="000000">
                    <a:alpha val="65000"/>
                  </a:srgbClr>
                </a:innerShdw>
              </a:effectLst>
            </a:endParaRPr>
          </a:p>
        </p:txBody>
      </p:sp>
      <p:sp>
        <p:nvSpPr>
          <p:cNvPr id="3" name="عنصر نائب للمحتوى 2"/>
          <p:cNvSpPr>
            <a:spLocks noGrp="1"/>
          </p:cNvSpPr>
          <p:nvPr>
            <p:ph sz="quarter" idx="1"/>
          </p:nvPr>
        </p:nvSpPr>
        <p:spPr/>
        <p:txBody>
          <a:bodyPr>
            <a:normAutofit/>
          </a:bodyPr>
          <a:lstStyle/>
          <a:p>
            <a:pPr algn="just" rtl="0"/>
            <a:r>
              <a:rPr lang="en-US" dirty="0" smtClean="0"/>
              <a:t>STIs that may cause </a:t>
            </a:r>
            <a:r>
              <a:rPr lang="en-US" dirty="0" err="1" smtClean="0"/>
              <a:t>proctitis</a:t>
            </a:r>
            <a:r>
              <a:rPr lang="en-US" dirty="0" smtClean="0"/>
              <a:t> in MSM include </a:t>
            </a:r>
            <a:r>
              <a:rPr lang="en-US" dirty="0" err="1" smtClean="0"/>
              <a:t>gonorrhoea</a:t>
            </a:r>
            <a:r>
              <a:rPr lang="en-US" dirty="0" smtClean="0"/>
              <a:t>, </a:t>
            </a:r>
            <a:r>
              <a:rPr lang="en-US" dirty="0" err="1" smtClean="0"/>
              <a:t>chlamydia</a:t>
            </a:r>
            <a:r>
              <a:rPr lang="en-US" dirty="0" smtClean="0"/>
              <a:t>, herpes and syphilis. </a:t>
            </a:r>
            <a:endParaRPr lang="en-US" dirty="0" smtClean="0"/>
          </a:p>
          <a:p>
            <a:pPr algn="just" rtl="0"/>
            <a:r>
              <a:rPr lang="en-US" dirty="0" smtClean="0"/>
              <a:t>The </a:t>
            </a:r>
            <a:r>
              <a:rPr lang="en-US" dirty="0" err="1" smtClean="0"/>
              <a:t>substrains</a:t>
            </a:r>
            <a:r>
              <a:rPr lang="en-US" dirty="0" smtClean="0"/>
              <a:t> of </a:t>
            </a:r>
            <a:r>
              <a:rPr lang="en-US" i="1" dirty="0" smtClean="0"/>
              <a:t>Chlamydia </a:t>
            </a:r>
            <a:r>
              <a:rPr lang="en-US" i="1" dirty="0" err="1" smtClean="0"/>
              <a:t>trachomatis</a:t>
            </a:r>
            <a:r>
              <a:rPr lang="en-US" i="1" dirty="0" smtClean="0"/>
              <a:t> </a:t>
            </a:r>
            <a:r>
              <a:rPr lang="en-US" dirty="0" smtClean="0"/>
              <a:t>that cause LGV (L1–3) </a:t>
            </a:r>
            <a:r>
              <a:rPr lang="en-US" dirty="0" smtClean="0"/>
              <a:t>have been </a:t>
            </a:r>
            <a:r>
              <a:rPr lang="en-US" dirty="0" smtClean="0"/>
              <a:t>associated with outbreaks of severe </a:t>
            </a:r>
            <a:r>
              <a:rPr lang="en-US" dirty="0" err="1" smtClean="0"/>
              <a:t>proctitis</a:t>
            </a:r>
            <a:r>
              <a:rPr lang="en-US" dirty="0" smtClean="0"/>
              <a:t> in </a:t>
            </a:r>
            <a:r>
              <a:rPr lang="en-US" dirty="0" smtClean="0"/>
              <a:t>the Netherlands </a:t>
            </a:r>
            <a:r>
              <a:rPr lang="en-US" dirty="0" smtClean="0"/>
              <a:t>and the UK. </a:t>
            </a:r>
            <a:endParaRPr lang="en-US" dirty="0" smtClean="0"/>
          </a:p>
          <a:p>
            <a:pPr algn="just" rtl="0"/>
            <a:r>
              <a:rPr lang="en-US" dirty="0" smtClean="0"/>
              <a:t>Symptoms </a:t>
            </a:r>
            <a:r>
              <a:rPr lang="en-US" dirty="0" smtClean="0"/>
              <a:t>include </a:t>
            </a:r>
            <a:r>
              <a:rPr lang="en-US" dirty="0" err="1" smtClean="0"/>
              <a:t>mucopurulent</a:t>
            </a:r>
            <a:r>
              <a:rPr lang="en-US" dirty="0" smtClean="0"/>
              <a:t> anal </a:t>
            </a:r>
            <a:r>
              <a:rPr lang="en-US" dirty="0" smtClean="0"/>
              <a:t>discharge, rectal bleeding, pain and </a:t>
            </a:r>
            <a:r>
              <a:rPr lang="en-US" dirty="0" err="1" smtClean="0"/>
              <a:t>tenesmus</a:t>
            </a:r>
            <a:r>
              <a:rPr lang="en-US" dirty="0" smtClean="0"/>
              <a:t>.</a:t>
            </a:r>
            <a:endParaRPr lang="ar-IQ"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a:bodyPr>
          <a:lstStyle/>
          <a:p>
            <a:pPr algn="just" rtl="0"/>
            <a:r>
              <a:rPr lang="en-US" dirty="0" smtClean="0"/>
              <a:t>Bacterial </a:t>
            </a:r>
            <a:r>
              <a:rPr lang="en-US" dirty="0" err="1" smtClean="0"/>
              <a:t>vaginosis</a:t>
            </a:r>
            <a:r>
              <a:rPr lang="en-US" dirty="0" smtClean="0"/>
              <a:t> and genital </a:t>
            </a:r>
            <a:r>
              <a:rPr lang="en-US" dirty="0" err="1" smtClean="0"/>
              <a:t>candidiasis</a:t>
            </a:r>
            <a:r>
              <a:rPr lang="en-US" dirty="0" smtClean="0"/>
              <a:t> are not regarded as STIs, although they are common causes of vaginal discharge in sexually active women.</a:t>
            </a:r>
          </a:p>
          <a:p>
            <a:pPr algn="just" rtl="0"/>
            <a:r>
              <a:rPr lang="en-US" dirty="0" err="1" smtClean="0"/>
              <a:t>Chancroid</a:t>
            </a:r>
            <a:r>
              <a:rPr lang="en-US" dirty="0" smtClean="0"/>
              <a:t>, </a:t>
            </a:r>
            <a:r>
              <a:rPr lang="en-US" dirty="0" err="1" smtClean="0"/>
              <a:t>lymphogranuloma</a:t>
            </a:r>
            <a:r>
              <a:rPr lang="en-US" dirty="0" smtClean="0"/>
              <a:t> </a:t>
            </a:r>
            <a:r>
              <a:rPr lang="en-US" dirty="0" err="1" smtClean="0"/>
              <a:t>venereum</a:t>
            </a:r>
            <a:r>
              <a:rPr lang="en-US" dirty="0" smtClean="0"/>
              <a:t> and </a:t>
            </a:r>
            <a:r>
              <a:rPr lang="en-US" dirty="0" err="1" smtClean="0"/>
              <a:t>granuloma</a:t>
            </a:r>
            <a:r>
              <a:rPr lang="en-US" dirty="0" smtClean="0"/>
              <a:t> </a:t>
            </a:r>
            <a:r>
              <a:rPr lang="en-US" dirty="0" err="1" smtClean="0"/>
              <a:t>inguinale</a:t>
            </a:r>
            <a:r>
              <a:rPr lang="en-US" dirty="0" smtClean="0"/>
              <a:t> are usually seen in tropical countries. </a:t>
            </a:r>
          </a:p>
          <a:p>
            <a:pPr algn="just" rtl="0"/>
            <a:r>
              <a:rPr lang="en-US" dirty="0" smtClean="0"/>
              <a:t>Hepatitis viruses A, B, C and D may be acquired sexually, as well as by other routes.</a:t>
            </a:r>
            <a:endParaRPr lang="ar-IQ"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endParaRPr lang="ar-IQ"/>
          </a:p>
        </p:txBody>
      </p:sp>
      <p:sp>
        <p:nvSpPr>
          <p:cNvPr id="5" name="عنصر نائب للمحتوى 4"/>
          <p:cNvSpPr>
            <a:spLocks noGrp="1"/>
          </p:cNvSpPr>
          <p:nvPr>
            <p:ph sz="quarter" idx="1"/>
          </p:nvPr>
        </p:nvSpPr>
        <p:spPr/>
        <p:txBody>
          <a:bodyPr/>
          <a:lstStyle/>
          <a:p>
            <a:pPr algn="just" rtl="0"/>
            <a:r>
              <a:rPr lang="en-US" dirty="0" smtClean="0"/>
              <a:t>Examination may show </a:t>
            </a:r>
            <a:r>
              <a:rPr lang="en-US" dirty="0" err="1" smtClean="0"/>
              <a:t>mucopus</a:t>
            </a:r>
            <a:r>
              <a:rPr lang="en-US" dirty="0" smtClean="0"/>
              <a:t> and </a:t>
            </a:r>
            <a:r>
              <a:rPr lang="en-US" dirty="0" err="1" smtClean="0"/>
              <a:t>erythema</a:t>
            </a:r>
            <a:r>
              <a:rPr lang="en-US" dirty="0" smtClean="0"/>
              <a:t> </a:t>
            </a:r>
            <a:r>
              <a:rPr lang="en-US" dirty="0" smtClean="0"/>
              <a:t>with contact bleeding.</a:t>
            </a:r>
            <a:endParaRPr lang="ar-IQ" dirty="0"/>
          </a:p>
        </p:txBody>
      </p:sp>
      <p:pic>
        <p:nvPicPr>
          <p:cNvPr id="7" name="عنصر نائب للمحتوى 6" descr="Capture.PNG"/>
          <p:cNvPicPr>
            <a:picLocks noGrp="1" noChangeAspect="1"/>
          </p:cNvPicPr>
          <p:nvPr>
            <p:ph sz="quarter" idx="2"/>
          </p:nvPr>
        </p:nvPicPr>
        <p:blipFill>
          <a:blip r:embed="rId2"/>
          <a:stretch>
            <a:fillRect/>
          </a:stretch>
        </p:blipFill>
        <p:spPr>
          <a:xfrm>
            <a:off x="4845050" y="1714488"/>
            <a:ext cx="3886200" cy="4216940"/>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lstStyle/>
          <a:p>
            <a:endParaRPr lang="ar-IQ"/>
          </a:p>
        </p:txBody>
      </p:sp>
      <p:sp>
        <p:nvSpPr>
          <p:cNvPr id="6" name="عنصر نائب للمحتوى 5"/>
          <p:cNvSpPr>
            <a:spLocks noGrp="1"/>
          </p:cNvSpPr>
          <p:nvPr>
            <p:ph sz="quarter" idx="1"/>
          </p:nvPr>
        </p:nvSpPr>
        <p:spPr/>
        <p:txBody>
          <a:bodyPr>
            <a:normAutofit lnSpcReduction="10000"/>
          </a:bodyPr>
          <a:lstStyle/>
          <a:p>
            <a:pPr algn="just" rtl="0"/>
            <a:r>
              <a:rPr lang="en-US" dirty="0" smtClean="0"/>
              <a:t>In addition to </a:t>
            </a:r>
            <a:r>
              <a:rPr lang="en-US" dirty="0" smtClean="0"/>
              <a:t>other diagnostic tests,</a:t>
            </a:r>
            <a:r>
              <a:rPr lang="en-US" dirty="0" smtClean="0"/>
              <a:t> a PCR test for HSV and a </a:t>
            </a:r>
            <a:r>
              <a:rPr lang="en-US" dirty="0" smtClean="0"/>
              <a:t>request for </a:t>
            </a:r>
            <a:r>
              <a:rPr lang="en-US" dirty="0" smtClean="0"/>
              <a:t>identification of LGV </a:t>
            </a:r>
            <a:r>
              <a:rPr lang="en-US" dirty="0" err="1" smtClean="0"/>
              <a:t>substrain</a:t>
            </a:r>
            <a:r>
              <a:rPr lang="en-US" dirty="0" smtClean="0"/>
              <a:t> should be arranged </a:t>
            </a:r>
            <a:r>
              <a:rPr lang="en-US" dirty="0" smtClean="0"/>
              <a:t>if </a:t>
            </a:r>
            <a:r>
              <a:rPr lang="en-US" dirty="0" err="1" smtClean="0"/>
              <a:t>chlamydial</a:t>
            </a:r>
            <a:r>
              <a:rPr lang="en-US" dirty="0" smtClean="0"/>
              <a:t> </a:t>
            </a:r>
            <a:r>
              <a:rPr lang="en-US" dirty="0" smtClean="0"/>
              <a:t>infection is detected. </a:t>
            </a:r>
            <a:endParaRPr lang="en-US" dirty="0" smtClean="0"/>
          </a:p>
          <a:p>
            <a:pPr algn="just" rtl="0"/>
            <a:r>
              <a:rPr lang="en-US" dirty="0" smtClean="0"/>
              <a:t>Treatment </a:t>
            </a:r>
            <a:r>
              <a:rPr lang="en-US" dirty="0" smtClean="0"/>
              <a:t>is directed </a:t>
            </a:r>
            <a:r>
              <a:rPr lang="en-US" dirty="0" smtClean="0"/>
              <a:t>at the </a:t>
            </a:r>
            <a:r>
              <a:rPr lang="en-US" dirty="0" smtClean="0"/>
              <a:t>individual </a:t>
            </a:r>
            <a:r>
              <a:rPr lang="en-US" dirty="0" smtClean="0"/>
              <a:t>infections.</a:t>
            </a:r>
            <a:endParaRPr lang="en-US" dirty="0" smtClean="0"/>
          </a:p>
          <a:p>
            <a:pPr algn="just" rtl="0"/>
            <a:r>
              <a:rPr lang="en-US" dirty="0" smtClean="0"/>
              <a:t>MSM may also present with gastrointestinal </a:t>
            </a:r>
            <a:r>
              <a:rPr lang="en-US" dirty="0" smtClean="0"/>
              <a:t>symptoms from </a:t>
            </a:r>
            <a:r>
              <a:rPr lang="en-US" dirty="0" smtClean="0"/>
              <a:t>infection with organisms such as </a:t>
            </a:r>
            <a:r>
              <a:rPr lang="en-US" i="1" dirty="0" err="1" smtClean="0"/>
              <a:t>Entamoeba</a:t>
            </a:r>
            <a:r>
              <a:rPr lang="en-US" i="1" dirty="0" smtClean="0"/>
              <a:t> </a:t>
            </a:r>
            <a:r>
              <a:rPr lang="en-US" i="1" dirty="0" err="1" smtClean="0"/>
              <a:t>histolytica</a:t>
            </a:r>
            <a:r>
              <a:rPr lang="en-US" i="1" dirty="0" smtClean="0"/>
              <a:t>, </a:t>
            </a:r>
            <a:r>
              <a:rPr lang="en-US" i="1" dirty="0" err="1" smtClean="0"/>
              <a:t>Shigella</a:t>
            </a:r>
            <a:r>
              <a:rPr lang="en-US" i="1" dirty="0" smtClean="0"/>
              <a:t> </a:t>
            </a:r>
            <a:r>
              <a:rPr lang="en-US" dirty="0" smtClean="0"/>
              <a:t>spp</a:t>
            </a:r>
            <a:r>
              <a:rPr lang="en-US" dirty="0" smtClean="0"/>
              <a:t>.</a:t>
            </a:r>
            <a:r>
              <a:rPr lang="en-US" i="1" dirty="0" smtClean="0"/>
              <a:t>, Campylobacter </a:t>
            </a:r>
            <a:r>
              <a:rPr lang="en-US" dirty="0" smtClean="0"/>
              <a:t>spp. </a:t>
            </a:r>
            <a:r>
              <a:rPr lang="en-US" dirty="0" smtClean="0"/>
              <a:t>and </a:t>
            </a:r>
            <a:r>
              <a:rPr lang="en-US" i="1" dirty="0" smtClean="0"/>
              <a:t>Cryptosporidium </a:t>
            </a:r>
            <a:r>
              <a:rPr lang="en-US" dirty="0" smtClean="0"/>
              <a:t>spp</a:t>
            </a:r>
            <a:r>
              <a:rPr lang="en-US" i="1" dirty="0" smtClean="0"/>
              <a:t>.</a:t>
            </a:r>
            <a:endParaRPr lang="ar-IQ"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PRESENTING PROBLEMS IN </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WOMEN:</a:t>
            </a:r>
            <a:endParaRPr lang="ar-IQ"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عنصر نائب للمحتوى 2"/>
          <p:cNvSpPr>
            <a:spLocks noGrp="1"/>
          </p:cNvSpPr>
          <p:nvPr>
            <p:ph sz="quarter" idx="1"/>
          </p:nvPr>
        </p:nvSpPr>
        <p:spPr/>
        <p:txBody>
          <a:bodyPr>
            <a:normAutofit/>
          </a:bodyPr>
          <a:lstStyle/>
          <a:p>
            <a:pPr algn="just" rtl="0">
              <a:buNone/>
            </a:pPr>
            <a:r>
              <a:rPr lang="en-US" sz="3600" b="1" dirty="0" smtClean="0">
                <a:ln w="1905"/>
                <a:solidFill>
                  <a:srgbClr val="0070C0"/>
                </a:solidFill>
                <a:effectLst>
                  <a:innerShdw blurRad="69850" dist="43180" dir="5400000">
                    <a:srgbClr val="000000">
                      <a:alpha val="65000"/>
                    </a:srgbClr>
                  </a:innerShdw>
                </a:effectLst>
              </a:rPr>
              <a:t>Vaginal </a:t>
            </a:r>
            <a:r>
              <a:rPr lang="en-US" sz="3600" b="1" dirty="0" smtClean="0">
                <a:ln w="1905"/>
                <a:solidFill>
                  <a:srgbClr val="0070C0"/>
                </a:solidFill>
                <a:effectLst>
                  <a:innerShdw blurRad="69850" dist="43180" dir="5400000">
                    <a:srgbClr val="000000">
                      <a:alpha val="65000"/>
                    </a:srgbClr>
                  </a:innerShdw>
                </a:effectLst>
              </a:rPr>
              <a:t>discharge:</a:t>
            </a:r>
          </a:p>
          <a:p>
            <a:pPr algn="just" rtl="0"/>
            <a:r>
              <a:rPr lang="en-US" sz="3200" dirty="0" smtClean="0"/>
              <a:t>The natural vaginal discharge may vary </a:t>
            </a:r>
            <a:r>
              <a:rPr lang="en-US" sz="3200" dirty="0" smtClean="0"/>
              <a:t>considerably, especially </a:t>
            </a:r>
            <a:r>
              <a:rPr lang="en-US" sz="3200" dirty="0" smtClean="0"/>
              <a:t>under differing hormonal influences such </a:t>
            </a:r>
            <a:r>
              <a:rPr lang="en-US" sz="3200" dirty="0" smtClean="0"/>
              <a:t>as puberty</a:t>
            </a:r>
            <a:r>
              <a:rPr lang="en-US" sz="3200" dirty="0" smtClean="0"/>
              <a:t>, pregnancy or prescribed contraception.</a:t>
            </a:r>
            <a:endParaRPr lang="ar-IQ" sz="3200" b="1" dirty="0">
              <a:ln w="1905"/>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lstStyle/>
          <a:p>
            <a:pPr algn="just" rtl="0"/>
            <a:r>
              <a:rPr lang="en-US" dirty="0" smtClean="0"/>
              <a:t>A </a:t>
            </a:r>
            <a:r>
              <a:rPr lang="en-US" dirty="0" smtClean="0"/>
              <a:t>sudden or </a:t>
            </a:r>
            <a:r>
              <a:rPr lang="en-US" dirty="0" smtClean="0"/>
              <a:t>recent change in discharge, especially if </a:t>
            </a:r>
            <a:r>
              <a:rPr lang="en-US" dirty="0" smtClean="0"/>
              <a:t>associated with </a:t>
            </a:r>
            <a:r>
              <a:rPr lang="en-US" dirty="0" smtClean="0"/>
              <a:t>alteration of </a:t>
            </a:r>
            <a:r>
              <a:rPr lang="en-US" dirty="0" err="1" smtClean="0"/>
              <a:t>colour</a:t>
            </a:r>
            <a:r>
              <a:rPr lang="en-US" dirty="0" smtClean="0"/>
              <a:t> and/or smell, or </a:t>
            </a:r>
            <a:r>
              <a:rPr lang="en-US" dirty="0" err="1" smtClean="0"/>
              <a:t>vulval</a:t>
            </a:r>
            <a:r>
              <a:rPr lang="en-US" dirty="0" smtClean="0"/>
              <a:t> itch/irritation </a:t>
            </a:r>
            <a:r>
              <a:rPr lang="en-US" dirty="0" smtClean="0"/>
              <a:t>is more likely to indicate an </a:t>
            </a:r>
            <a:r>
              <a:rPr lang="en-US" dirty="0" smtClean="0"/>
              <a:t>infective cause </a:t>
            </a:r>
            <a:r>
              <a:rPr lang="en-US" dirty="0" smtClean="0"/>
              <a:t>than a gradual or long-standing change.</a:t>
            </a:r>
            <a:endParaRPr lang="ar-IQ"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a:bodyPr>
          <a:lstStyle/>
          <a:p>
            <a:pPr algn="just" rtl="0"/>
            <a:r>
              <a:rPr lang="en-US" dirty="0" smtClean="0"/>
              <a:t>Local epidemiology is particularly important </a:t>
            </a:r>
            <a:r>
              <a:rPr lang="en-US" dirty="0" smtClean="0"/>
              <a:t>when assessing </a:t>
            </a:r>
            <a:r>
              <a:rPr lang="en-US" dirty="0" smtClean="0"/>
              <a:t>possible causes. </a:t>
            </a:r>
            <a:endParaRPr lang="en-US" dirty="0" smtClean="0"/>
          </a:p>
          <a:p>
            <a:pPr algn="just" rtl="0"/>
            <a:r>
              <a:rPr lang="en-US" dirty="0" smtClean="0"/>
              <a:t>In </a:t>
            </a:r>
            <a:r>
              <a:rPr lang="en-US" dirty="0" smtClean="0"/>
              <a:t>the UK, most cases of </a:t>
            </a:r>
            <a:r>
              <a:rPr lang="en-US" dirty="0" smtClean="0"/>
              <a:t>vaginal discharge </a:t>
            </a:r>
            <a:r>
              <a:rPr lang="en-US" dirty="0" smtClean="0"/>
              <a:t>are not sexually transmitted, being </a:t>
            </a:r>
            <a:r>
              <a:rPr lang="en-US" dirty="0" smtClean="0"/>
              <a:t>due to </a:t>
            </a:r>
            <a:r>
              <a:rPr lang="en-US" dirty="0" smtClean="0"/>
              <a:t>either </a:t>
            </a:r>
            <a:r>
              <a:rPr lang="en-US" dirty="0" err="1" smtClean="0"/>
              <a:t>candidal</a:t>
            </a:r>
            <a:r>
              <a:rPr lang="en-US" dirty="0" smtClean="0"/>
              <a:t> infection or bacterial </a:t>
            </a:r>
            <a:r>
              <a:rPr lang="en-US" dirty="0" err="1" smtClean="0"/>
              <a:t>vaginosis</a:t>
            </a:r>
            <a:r>
              <a:rPr lang="en-US" dirty="0" smtClean="0"/>
              <a:t> (BV).</a:t>
            </a:r>
          </a:p>
          <a:p>
            <a:pPr algn="just" rtl="0"/>
            <a:r>
              <a:rPr lang="en-US" dirty="0" smtClean="0"/>
              <a:t>World-wide, the most common treatable STI </a:t>
            </a:r>
            <a:r>
              <a:rPr lang="en-US" dirty="0" smtClean="0"/>
              <a:t>causing vaginal </a:t>
            </a:r>
            <a:r>
              <a:rPr lang="en-US" dirty="0" smtClean="0"/>
              <a:t>discharge is </a:t>
            </a:r>
            <a:r>
              <a:rPr lang="en-US" dirty="0" err="1" smtClean="0"/>
              <a:t>trichomoniasis</a:t>
            </a:r>
            <a:r>
              <a:rPr lang="en-US" dirty="0" smtClean="0"/>
              <a:t>; other </a:t>
            </a:r>
            <a:r>
              <a:rPr lang="en-US" dirty="0" smtClean="0"/>
              <a:t>possibilities include </a:t>
            </a:r>
            <a:r>
              <a:rPr lang="en-US" dirty="0" err="1" smtClean="0"/>
              <a:t>gonorrhoea</a:t>
            </a:r>
            <a:r>
              <a:rPr lang="en-US" dirty="0" smtClean="0"/>
              <a:t> and </a:t>
            </a:r>
            <a:r>
              <a:rPr lang="en-US" dirty="0" err="1" smtClean="0"/>
              <a:t>chlamydia</a:t>
            </a:r>
            <a:r>
              <a:rPr lang="en-US" dirty="0" smtClean="0"/>
              <a:t>.</a:t>
            </a:r>
            <a:endParaRPr lang="ar-IQ"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a:bodyPr>
          <a:lstStyle/>
          <a:p>
            <a:pPr algn="just" rtl="0"/>
            <a:r>
              <a:rPr lang="en-US" dirty="0" smtClean="0"/>
              <a:t>HSV may </a:t>
            </a:r>
            <a:r>
              <a:rPr lang="en-US" dirty="0" smtClean="0"/>
              <a:t>cause increased </a:t>
            </a:r>
            <a:r>
              <a:rPr lang="en-US" dirty="0" smtClean="0"/>
              <a:t>discharge, although </a:t>
            </a:r>
            <a:r>
              <a:rPr lang="en-US" dirty="0" err="1" smtClean="0"/>
              <a:t>vulval</a:t>
            </a:r>
            <a:r>
              <a:rPr lang="en-US" dirty="0" smtClean="0"/>
              <a:t> pain and </a:t>
            </a:r>
            <a:r>
              <a:rPr lang="en-US" dirty="0" err="1" smtClean="0"/>
              <a:t>dysuria</a:t>
            </a:r>
            <a:r>
              <a:rPr lang="en-US" dirty="0" smtClean="0"/>
              <a:t> are </a:t>
            </a:r>
            <a:r>
              <a:rPr lang="en-US" dirty="0" smtClean="0"/>
              <a:t>usually the predominant symptoms. </a:t>
            </a:r>
            <a:endParaRPr lang="en-US" dirty="0" smtClean="0"/>
          </a:p>
          <a:p>
            <a:pPr algn="just" rtl="0"/>
            <a:r>
              <a:rPr lang="en-US" dirty="0" smtClean="0"/>
              <a:t>Non-infective causes </a:t>
            </a:r>
            <a:r>
              <a:rPr lang="en-US" dirty="0" smtClean="0"/>
              <a:t>include retained tampons, malignancy </a:t>
            </a:r>
            <a:r>
              <a:rPr lang="en-US" dirty="0" smtClean="0"/>
              <a:t>and/or fistulae.</a:t>
            </a:r>
          </a:p>
          <a:p>
            <a:pPr algn="just" rtl="0"/>
            <a:r>
              <a:rPr lang="en-US" dirty="0" smtClean="0"/>
              <a:t>Speculum examination often allows a </a:t>
            </a:r>
            <a:r>
              <a:rPr lang="en-US" dirty="0" smtClean="0"/>
              <a:t>relatively accurate diagnosis </a:t>
            </a:r>
            <a:r>
              <a:rPr lang="en-US" dirty="0" smtClean="0"/>
              <a:t>to be made. </a:t>
            </a:r>
            <a:endParaRPr lang="en-US" dirty="0"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a:xfrm>
            <a:off x="285720" y="1589567"/>
            <a:ext cx="4210080" cy="4572000"/>
          </a:xfrm>
        </p:spPr>
        <p:txBody>
          <a:bodyPr>
            <a:normAutofit fontScale="85000" lnSpcReduction="20000"/>
          </a:bodyPr>
          <a:lstStyle/>
          <a:p>
            <a:pPr algn="just" rtl="0"/>
            <a:r>
              <a:rPr lang="en-US" dirty="0" smtClean="0"/>
              <a:t>In BV, the discharge is characteristically homogeneous and off-white in </a:t>
            </a:r>
            <a:r>
              <a:rPr lang="en-US" dirty="0" err="1" smtClean="0"/>
              <a:t>colour</a:t>
            </a:r>
            <a:r>
              <a:rPr lang="en-US" dirty="0" smtClean="0"/>
              <a:t>.</a:t>
            </a:r>
          </a:p>
          <a:p>
            <a:pPr algn="just" rtl="0"/>
            <a:r>
              <a:rPr lang="en-US" dirty="0" smtClean="0"/>
              <a:t>Vaginal </a:t>
            </a:r>
            <a:r>
              <a:rPr lang="en-US" dirty="0" smtClean="0"/>
              <a:t>pH is greater than 4.5, and Gram stain </a:t>
            </a:r>
            <a:r>
              <a:rPr lang="en-US" dirty="0" smtClean="0"/>
              <a:t>microscopy reveals </a:t>
            </a:r>
            <a:r>
              <a:rPr lang="en-US" dirty="0" smtClean="0"/>
              <a:t>scanty or absent lactobacilli with </a:t>
            </a:r>
            <a:r>
              <a:rPr lang="en-US" dirty="0" smtClean="0"/>
              <a:t>significant numbers </a:t>
            </a:r>
            <a:r>
              <a:rPr lang="en-US" dirty="0" smtClean="0"/>
              <a:t>of Gram-variable organisms, some </a:t>
            </a:r>
            <a:r>
              <a:rPr lang="en-US" dirty="0" smtClean="0"/>
              <a:t>of which </a:t>
            </a:r>
            <a:r>
              <a:rPr lang="en-US" dirty="0" smtClean="0"/>
              <a:t>may be coating vaginal </a:t>
            </a:r>
            <a:r>
              <a:rPr lang="en-US" dirty="0" err="1" smtClean="0"/>
              <a:t>squames</a:t>
            </a:r>
            <a:r>
              <a:rPr lang="en-US" dirty="0" smtClean="0"/>
              <a:t> (so-called </a:t>
            </a:r>
            <a:r>
              <a:rPr lang="en-US" dirty="0" smtClean="0"/>
              <a:t>Clue cells).</a:t>
            </a:r>
            <a:endParaRPr lang="ar-IQ" dirty="0"/>
          </a:p>
        </p:txBody>
      </p:sp>
      <p:pic>
        <p:nvPicPr>
          <p:cNvPr id="6" name="عنصر نائب للمحتوى 5" descr="d.PNG"/>
          <p:cNvPicPr>
            <a:picLocks noGrp="1" noChangeAspect="1"/>
          </p:cNvPicPr>
          <p:nvPr>
            <p:ph sz="quarter" idx="2"/>
          </p:nvPr>
        </p:nvPicPr>
        <p:blipFill>
          <a:blip r:embed="rId2"/>
          <a:stretch>
            <a:fillRect/>
          </a:stretch>
        </p:blipFill>
        <p:spPr>
          <a:xfrm>
            <a:off x="4786314" y="1684517"/>
            <a:ext cx="4298950" cy="3244681"/>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lstStyle/>
          <a:p>
            <a:endParaRPr lang="ar-IQ"/>
          </a:p>
        </p:txBody>
      </p:sp>
      <p:sp>
        <p:nvSpPr>
          <p:cNvPr id="6" name="عنصر نائب للمحتوى 5"/>
          <p:cNvSpPr>
            <a:spLocks noGrp="1"/>
          </p:cNvSpPr>
          <p:nvPr>
            <p:ph sz="quarter" idx="1"/>
          </p:nvPr>
        </p:nvSpPr>
        <p:spPr/>
        <p:txBody>
          <a:bodyPr>
            <a:normAutofit fontScale="92500" lnSpcReduction="20000"/>
          </a:bodyPr>
          <a:lstStyle/>
          <a:p>
            <a:pPr algn="just" rtl="0"/>
            <a:r>
              <a:rPr lang="en-US" dirty="0" smtClean="0"/>
              <a:t>In </a:t>
            </a:r>
            <a:r>
              <a:rPr lang="en-US" dirty="0" err="1" smtClean="0"/>
              <a:t>candidiasis</a:t>
            </a:r>
            <a:r>
              <a:rPr lang="en-US" dirty="0" smtClean="0"/>
              <a:t>, there may be </a:t>
            </a:r>
            <a:r>
              <a:rPr lang="en-US" dirty="0" err="1" smtClean="0"/>
              <a:t>vulval</a:t>
            </a:r>
            <a:r>
              <a:rPr lang="en-US" dirty="0" smtClean="0"/>
              <a:t> </a:t>
            </a:r>
            <a:r>
              <a:rPr lang="en-US" dirty="0" smtClean="0"/>
              <a:t>and vaginal </a:t>
            </a:r>
            <a:r>
              <a:rPr lang="en-US" dirty="0" err="1" smtClean="0"/>
              <a:t>erythema</a:t>
            </a:r>
            <a:r>
              <a:rPr lang="en-US" dirty="0" smtClean="0"/>
              <a:t>, and the discharge is typically </a:t>
            </a:r>
            <a:r>
              <a:rPr lang="en-US" dirty="0" err="1" smtClean="0"/>
              <a:t>curdy</a:t>
            </a:r>
            <a:r>
              <a:rPr lang="en-US" dirty="0" smtClean="0"/>
              <a:t> </a:t>
            </a:r>
            <a:r>
              <a:rPr lang="en-US" dirty="0" smtClean="0"/>
              <a:t>in </a:t>
            </a:r>
            <a:r>
              <a:rPr lang="en-US" dirty="0" smtClean="0"/>
              <a:t>nature. </a:t>
            </a:r>
            <a:endParaRPr lang="en-US" dirty="0" smtClean="0"/>
          </a:p>
          <a:p>
            <a:pPr algn="just" rtl="0"/>
            <a:r>
              <a:rPr lang="en-US" dirty="0" smtClean="0"/>
              <a:t>Vaginal </a:t>
            </a:r>
            <a:r>
              <a:rPr lang="en-US" dirty="0" smtClean="0"/>
              <a:t>pH is usually less than 4.5, and </a:t>
            </a:r>
            <a:r>
              <a:rPr lang="en-US" dirty="0" smtClean="0"/>
              <a:t>Gram stain </a:t>
            </a:r>
            <a:r>
              <a:rPr lang="en-US" dirty="0" smtClean="0"/>
              <a:t>microscopy reveals fungal spores and </a:t>
            </a:r>
            <a:r>
              <a:rPr lang="en-US" dirty="0" err="1" smtClean="0"/>
              <a:t>pseudohyphae</a:t>
            </a:r>
            <a:r>
              <a:rPr lang="en-US" dirty="0" smtClean="0"/>
              <a:t>.</a:t>
            </a:r>
          </a:p>
          <a:p>
            <a:pPr algn="just" rtl="0"/>
            <a:r>
              <a:rPr lang="en-US" dirty="0" err="1" smtClean="0"/>
              <a:t>Trichomoniasis</a:t>
            </a:r>
            <a:r>
              <a:rPr lang="en-US" dirty="0" smtClean="0"/>
              <a:t> tends to cause a profuse </a:t>
            </a:r>
            <a:r>
              <a:rPr lang="en-US" dirty="0" smtClean="0"/>
              <a:t>yellow or </a:t>
            </a:r>
            <a:r>
              <a:rPr lang="en-US" dirty="0" smtClean="0"/>
              <a:t>green discharge and is usually associated with </a:t>
            </a:r>
            <a:r>
              <a:rPr lang="en-US" dirty="0" smtClean="0"/>
              <a:t>significant </a:t>
            </a:r>
            <a:r>
              <a:rPr lang="en-US" dirty="0" err="1" smtClean="0"/>
              <a:t>vulvovaginal</a:t>
            </a:r>
            <a:r>
              <a:rPr lang="en-US" dirty="0" smtClean="0"/>
              <a:t> </a:t>
            </a:r>
            <a:r>
              <a:rPr lang="en-US" dirty="0" smtClean="0"/>
              <a:t>inflammation. </a:t>
            </a:r>
            <a:endParaRPr lang="en-US" dirty="0" smtClean="0"/>
          </a:p>
          <a:p>
            <a:pPr algn="just" rtl="0"/>
            <a:r>
              <a:rPr lang="en-US" dirty="0" smtClean="0"/>
              <a:t>Diagnosis </a:t>
            </a:r>
            <a:r>
              <a:rPr lang="en-US" dirty="0" smtClean="0"/>
              <a:t>is </a:t>
            </a:r>
            <a:r>
              <a:rPr lang="en-US" dirty="0" smtClean="0"/>
              <a:t>made by </a:t>
            </a:r>
            <a:r>
              <a:rPr lang="en-US" dirty="0" smtClean="0"/>
              <a:t>observing motile flagellate protozoa on a </a:t>
            </a:r>
            <a:r>
              <a:rPr lang="en-US" dirty="0" smtClean="0"/>
              <a:t>wet-mount microscopy </a:t>
            </a:r>
            <a:r>
              <a:rPr lang="en-US" dirty="0" smtClean="0"/>
              <a:t>slide of vaginal material.</a:t>
            </a:r>
            <a:endParaRPr lang="ar-IQ"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lstStyle/>
          <a:p>
            <a:pPr algn="just" rtl="0"/>
            <a:r>
              <a:rPr lang="en-US" dirty="0" smtClean="0"/>
              <a:t>If examination reveals the discharge to be cervical </a:t>
            </a:r>
            <a:r>
              <a:rPr lang="en-US" dirty="0" smtClean="0"/>
              <a:t>in origin</a:t>
            </a:r>
            <a:r>
              <a:rPr lang="en-US" dirty="0" smtClean="0"/>
              <a:t>, the possibility of </a:t>
            </a:r>
            <a:r>
              <a:rPr lang="en-US" dirty="0" err="1" smtClean="0"/>
              <a:t>chlamydial</a:t>
            </a:r>
            <a:r>
              <a:rPr lang="en-US" dirty="0" smtClean="0"/>
              <a:t> or </a:t>
            </a:r>
            <a:r>
              <a:rPr lang="en-US" dirty="0" err="1" smtClean="0"/>
              <a:t>gonococcal</a:t>
            </a:r>
            <a:r>
              <a:rPr lang="en-US" dirty="0" smtClean="0"/>
              <a:t> </a:t>
            </a:r>
            <a:r>
              <a:rPr lang="en-US" dirty="0" smtClean="0"/>
              <a:t>infection is </a:t>
            </a:r>
            <a:r>
              <a:rPr lang="en-US" dirty="0" smtClean="0"/>
              <a:t>increased and appropriate cervical swabs </a:t>
            </a:r>
            <a:r>
              <a:rPr lang="en-US" dirty="0" smtClean="0"/>
              <a:t>should be taken.</a:t>
            </a:r>
            <a:endParaRPr lang="ar-IQ"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a:bodyPr>
          <a:lstStyle/>
          <a:p>
            <a:pPr algn="just" rtl="0"/>
            <a:r>
              <a:rPr lang="en-US" dirty="0" smtClean="0"/>
              <a:t>In addition, Gram stain of cervical </a:t>
            </a:r>
            <a:r>
              <a:rPr lang="en-US" dirty="0" smtClean="0"/>
              <a:t>and urethral </a:t>
            </a:r>
            <a:r>
              <a:rPr lang="en-US" dirty="0" smtClean="0"/>
              <a:t>material may reveal GNDC, allowing </a:t>
            </a:r>
            <a:r>
              <a:rPr lang="en-US" dirty="0" smtClean="0"/>
              <a:t>presumptive treatment </a:t>
            </a:r>
            <a:r>
              <a:rPr lang="en-US" dirty="0" smtClean="0"/>
              <a:t>for </a:t>
            </a:r>
            <a:r>
              <a:rPr lang="en-US" dirty="0" err="1" smtClean="0"/>
              <a:t>gonorrhoea</a:t>
            </a:r>
            <a:r>
              <a:rPr lang="en-US" dirty="0" smtClean="0"/>
              <a:t> to be given. </a:t>
            </a:r>
            <a:endParaRPr lang="en-US" dirty="0" smtClean="0"/>
          </a:p>
          <a:p>
            <a:pPr algn="just" rtl="0"/>
            <a:r>
              <a:rPr lang="en-US" dirty="0" smtClean="0"/>
              <a:t>If </a:t>
            </a:r>
            <a:r>
              <a:rPr lang="en-US" dirty="0" err="1" smtClean="0"/>
              <a:t>gonococcal</a:t>
            </a:r>
            <a:r>
              <a:rPr lang="en-US" dirty="0" smtClean="0"/>
              <a:t> </a:t>
            </a:r>
            <a:r>
              <a:rPr lang="en-US" dirty="0" err="1" smtClean="0"/>
              <a:t>cervicitis</a:t>
            </a:r>
            <a:r>
              <a:rPr lang="en-US" dirty="0" smtClean="0"/>
              <a:t> </a:t>
            </a:r>
            <a:r>
              <a:rPr lang="en-US" dirty="0" smtClean="0"/>
              <a:t>is suspected, swabs should also be taken </a:t>
            </a:r>
            <a:r>
              <a:rPr lang="en-US" dirty="0" smtClean="0"/>
              <a:t>from the </a:t>
            </a:r>
            <a:r>
              <a:rPr lang="en-US" dirty="0" smtClean="0"/>
              <a:t>pharynx and rectum; infections at these sites are </a:t>
            </a:r>
            <a:r>
              <a:rPr lang="en-US" dirty="0" smtClean="0"/>
              <a:t>not reliably </a:t>
            </a:r>
            <a:r>
              <a:rPr lang="en-US" dirty="0" smtClean="0"/>
              <a:t>eradicated by single-dose therapy and a test </a:t>
            </a:r>
            <a:r>
              <a:rPr lang="en-US" dirty="0" smtClean="0"/>
              <a:t>of cure </a:t>
            </a:r>
            <a:r>
              <a:rPr lang="en-US" dirty="0" smtClean="0"/>
              <a:t>will therefore be required.</a:t>
            </a:r>
            <a:endParaRPr lang="ar-IQ"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lstStyle/>
          <a:p>
            <a:pPr algn="just" rtl="0"/>
            <a:r>
              <a:rPr lang="en-US" dirty="0" smtClean="0"/>
              <a:t>The World Health Organization estimates that 340 million curable STIs occur each year, including 170 million cases of </a:t>
            </a:r>
            <a:r>
              <a:rPr lang="en-US" i="1" dirty="0" err="1" smtClean="0"/>
              <a:t>Trichomonas</a:t>
            </a:r>
            <a:r>
              <a:rPr lang="en-US" i="1" dirty="0" smtClean="0"/>
              <a:t> </a:t>
            </a:r>
            <a:r>
              <a:rPr lang="en-US" i="1" dirty="0" err="1" smtClean="0"/>
              <a:t>vaginalis</a:t>
            </a:r>
            <a:r>
              <a:rPr lang="en-US" i="1" dirty="0" smtClean="0"/>
              <a:t>, </a:t>
            </a:r>
            <a:r>
              <a:rPr lang="en-US" dirty="0" smtClean="0"/>
              <a:t>92 million cases of </a:t>
            </a:r>
            <a:r>
              <a:rPr lang="en-US" i="1" dirty="0" smtClean="0"/>
              <a:t>Chlamydia </a:t>
            </a:r>
            <a:r>
              <a:rPr lang="en-US" i="1" dirty="0" err="1" smtClean="0"/>
              <a:t>trachomatis</a:t>
            </a:r>
            <a:r>
              <a:rPr lang="en-US" i="1" dirty="0" smtClean="0"/>
              <a:t>, </a:t>
            </a:r>
            <a:r>
              <a:rPr lang="en-US" dirty="0" smtClean="0"/>
              <a:t>62 million cases of </a:t>
            </a:r>
            <a:r>
              <a:rPr lang="en-US" dirty="0" err="1" smtClean="0"/>
              <a:t>gonorrhoea</a:t>
            </a:r>
            <a:r>
              <a:rPr lang="en-US" dirty="0" smtClean="0"/>
              <a:t> and 12 million cases of syphilis.</a:t>
            </a:r>
            <a:endParaRPr lang="ar-IQ"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fontScale="92500"/>
          </a:bodyPr>
          <a:lstStyle/>
          <a:p>
            <a:pPr algn="just" rtl="0"/>
            <a:r>
              <a:rPr lang="en-US" dirty="0" smtClean="0"/>
              <a:t>GUM clinics in the UK routinely offer sexually </a:t>
            </a:r>
            <a:r>
              <a:rPr lang="en-US" dirty="0" smtClean="0"/>
              <a:t>active women </a:t>
            </a:r>
            <a:r>
              <a:rPr lang="en-US" dirty="0" smtClean="0"/>
              <a:t>presenting with vaginal discharge an STI </a:t>
            </a:r>
            <a:r>
              <a:rPr lang="en-US" dirty="0" smtClean="0"/>
              <a:t>screen. </a:t>
            </a:r>
          </a:p>
          <a:p>
            <a:pPr algn="just" rtl="0"/>
            <a:r>
              <a:rPr lang="en-US" dirty="0" smtClean="0"/>
              <a:t>In </a:t>
            </a:r>
            <a:r>
              <a:rPr lang="en-US" dirty="0" smtClean="0"/>
              <a:t>other settings such as primary care or </a:t>
            </a:r>
            <a:r>
              <a:rPr lang="en-US" dirty="0" err="1" smtClean="0"/>
              <a:t>gynaecology</a:t>
            </a:r>
            <a:r>
              <a:rPr lang="en-US" dirty="0" smtClean="0"/>
              <a:t>, testing </a:t>
            </a:r>
            <a:r>
              <a:rPr lang="en-US" dirty="0" smtClean="0"/>
              <a:t>for </a:t>
            </a:r>
            <a:r>
              <a:rPr lang="en-US" dirty="0" err="1" smtClean="0"/>
              <a:t>chlamydia</a:t>
            </a:r>
            <a:r>
              <a:rPr lang="en-US" dirty="0" smtClean="0"/>
              <a:t> and </a:t>
            </a:r>
            <a:r>
              <a:rPr lang="en-US" dirty="0" err="1" smtClean="0"/>
              <a:t>gonorrhoea</a:t>
            </a:r>
            <a:r>
              <a:rPr lang="en-US" dirty="0" smtClean="0"/>
              <a:t> should </a:t>
            </a:r>
            <a:r>
              <a:rPr lang="en-US" dirty="0" smtClean="0"/>
              <a:t>be strongly </a:t>
            </a:r>
            <a:r>
              <a:rPr lang="en-US" dirty="0" smtClean="0"/>
              <a:t>considered in young women (&lt; 25 years old</a:t>
            </a:r>
            <a:r>
              <a:rPr lang="en-US" dirty="0" smtClean="0"/>
              <a:t>), those </a:t>
            </a:r>
            <a:r>
              <a:rPr lang="en-US" dirty="0" smtClean="0"/>
              <a:t>who have changed partner recently, and those </a:t>
            </a:r>
            <a:r>
              <a:rPr lang="en-US" dirty="0" smtClean="0"/>
              <a:t>not using </a:t>
            </a:r>
            <a:r>
              <a:rPr lang="en-US" dirty="0" smtClean="0"/>
              <a:t>a barrier method of contraception, even if a </a:t>
            </a:r>
            <a:r>
              <a:rPr lang="en-US" dirty="0" smtClean="0"/>
              <a:t>non- STI </a:t>
            </a:r>
            <a:r>
              <a:rPr lang="en-US" dirty="0" smtClean="0"/>
              <a:t>cause of discharge is suspected clinically.</a:t>
            </a:r>
            <a:endParaRPr lang="ar-IQ"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a:blip r:embed="rId2"/>
          <a:srcRect/>
          <a:stretch>
            <a:fillRect/>
          </a:stretch>
        </p:blipFill>
        <p:spPr bwMode="auto">
          <a:xfrm>
            <a:off x="1000100" y="0"/>
            <a:ext cx="7215238"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ln w="1905"/>
                <a:solidFill>
                  <a:srgbClr val="0070C0"/>
                </a:solidFill>
                <a:effectLst>
                  <a:innerShdw blurRad="69850" dist="43180" dir="5400000">
                    <a:srgbClr val="000000">
                      <a:alpha val="65000"/>
                    </a:srgbClr>
                  </a:innerShdw>
                </a:effectLst>
              </a:rPr>
              <a:t>Lower abdominal </a:t>
            </a:r>
            <a:r>
              <a:rPr lang="en-US" b="1" dirty="0" smtClean="0">
                <a:ln w="1905"/>
                <a:solidFill>
                  <a:srgbClr val="0070C0"/>
                </a:solidFill>
                <a:effectLst>
                  <a:innerShdw blurRad="69850" dist="43180" dir="5400000">
                    <a:srgbClr val="000000">
                      <a:alpha val="65000"/>
                    </a:srgbClr>
                  </a:innerShdw>
                </a:effectLst>
              </a:rPr>
              <a:t>pain:</a:t>
            </a:r>
            <a:endParaRPr lang="ar-IQ" b="1" dirty="0">
              <a:ln w="1905"/>
              <a:solidFill>
                <a:srgbClr val="0070C0"/>
              </a:solidFill>
              <a:effectLst>
                <a:innerShdw blurRad="69850" dist="43180" dir="5400000">
                  <a:srgbClr val="000000">
                    <a:alpha val="65000"/>
                  </a:srgbClr>
                </a:innerShdw>
              </a:effectLst>
            </a:endParaRPr>
          </a:p>
        </p:txBody>
      </p:sp>
      <p:sp>
        <p:nvSpPr>
          <p:cNvPr id="3" name="عنصر نائب للمحتوى 2"/>
          <p:cNvSpPr>
            <a:spLocks noGrp="1"/>
          </p:cNvSpPr>
          <p:nvPr>
            <p:ph sz="quarter" idx="1"/>
          </p:nvPr>
        </p:nvSpPr>
        <p:spPr/>
        <p:txBody>
          <a:bodyPr>
            <a:normAutofit lnSpcReduction="10000"/>
          </a:bodyPr>
          <a:lstStyle/>
          <a:p>
            <a:pPr algn="just" rtl="0"/>
            <a:r>
              <a:rPr lang="en-US" dirty="0" smtClean="0"/>
              <a:t>Pelvic inflammatory disease (PID, infection or </a:t>
            </a:r>
            <a:r>
              <a:rPr lang="en-US" dirty="0" smtClean="0"/>
              <a:t>inflammation of </a:t>
            </a:r>
            <a:r>
              <a:rPr lang="en-US" dirty="0" smtClean="0"/>
              <a:t>the Fallopian tubes and surrounding </a:t>
            </a:r>
            <a:r>
              <a:rPr lang="en-US" dirty="0" smtClean="0"/>
              <a:t>structures) is </a:t>
            </a:r>
            <a:r>
              <a:rPr lang="en-US" dirty="0" smtClean="0"/>
              <a:t>part of the extensive differential diagnosis </a:t>
            </a:r>
            <a:r>
              <a:rPr lang="en-US" dirty="0" smtClean="0"/>
              <a:t>of lower </a:t>
            </a:r>
            <a:r>
              <a:rPr lang="en-US" dirty="0" smtClean="0"/>
              <a:t>abdominal pain in women, especially those </a:t>
            </a:r>
            <a:r>
              <a:rPr lang="en-US" dirty="0" smtClean="0"/>
              <a:t>who are </a:t>
            </a:r>
            <a:r>
              <a:rPr lang="en-US" dirty="0" smtClean="0"/>
              <a:t>sexually active. </a:t>
            </a:r>
            <a:endParaRPr lang="en-US" dirty="0" smtClean="0"/>
          </a:p>
          <a:p>
            <a:pPr algn="just" rtl="0"/>
            <a:r>
              <a:rPr lang="en-US" dirty="0" smtClean="0"/>
              <a:t>The </a:t>
            </a:r>
            <a:r>
              <a:rPr lang="en-US" dirty="0" smtClean="0"/>
              <a:t>possibility of PID is increased </a:t>
            </a:r>
            <a:r>
              <a:rPr lang="en-US" dirty="0" smtClean="0"/>
              <a:t>if, in </a:t>
            </a:r>
            <a:r>
              <a:rPr lang="en-US" dirty="0" smtClean="0"/>
              <a:t>addition to acute/</a:t>
            </a:r>
            <a:r>
              <a:rPr lang="en-US" dirty="0" err="1" smtClean="0"/>
              <a:t>subacute</a:t>
            </a:r>
            <a:r>
              <a:rPr lang="en-US" dirty="0" smtClean="0"/>
              <a:t> pain, there is </a:t>
            </a:r>
            <a:r>
              <a:rPr lang="en-US" dirty="0" err="1" smtClean="0"/>
              <a:t>dyspareunia</a:t>
            </a:r>
            <a:r>
              <a:rPr lang="en-US" dirty="0" smtClean="0"/>
              <a:t>, abnormal </a:t>
            </a:r>
            <a:r>
              <a:rPr lang="en-US" dirty="0" smtClean="0"/>
              <a:t>vaginal discharge and/or bleeding.</a:t>
            </a:r>
            <a:endParaRPr lang="ar-IQ"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a:bodyPr>
          <a:lstStyle/>
          <a:p>
            <a:pPr algn="just" rtl="0"/>
            <a:r>
              <a:rPr lang="en-US" dirty="0" smtClean="0"/>
              <a:t>There </a:t>
            </a:r>
            <a:r>
              <a:rPr lang="en-US" dirty="0" smtClean="0"/>
              <a:t>may also </a:t>
            </a:r>
            <a:r>
              <a:rPr lang="en-US" dirty="0" smtClean="0"/>
              <a:t>be systemic features such as fever and malaise. </a:t>
            </a:r>
            <a:endParaRPr lang="en-US" dirty="0" smtClean="0"/>
          </a:p>
          <a:p>
            <a:pPr algn="just" rtl="0"/>
            <a:r>
              <a:rPr lang="en-US" dirty="0" smtClean="0"/>
              <a:t>On examination</a:t>
            </a:r>
            <a:r>
              <a:rPr lang="en-US" dirty="0" smtClean="0"/>
              <a:t>, lower abdominal pain is usually </a:t>
            </a:r>
            <a:r>
              <a:rPr lang="en-US" dirty="0" smtClean="0"/>
              <a:t>bilateral, and </a:t>
            </a:r>
            <a:r>
              <a:rPr lang="en-US" dirty="0" smtClean="0"/>
              <a:t>vaginal examination reveals </a:t>
            </a:r>
            <a:r>
              <a:rPr lang="en-US" dirty="0" err="1" smtClean="0"/>
              <a:t>adnexal</a:t>
            </a:r>
            <a:r>
              <a:rPr lang="en-US" dirty="0" smtClean="0"/>
              <a:t> </a:t>
            </a:r>
            <a:r>
              <a:rPr lang="en-US" dirty="0" smtClean="0"/>
              <a:t>tenderness with </a:t>
            </a:r>
            <a:r>
              <a:rPr lang="en-US" dirty="0" smtClean="0"/>
              <a:t>or without cervical excitation. </a:t>
            </a:r>
            <a:endParaRPr lang="en-US" dirty="0" smtClean="0"/>
          </a:p>
          <a:p>
            <a:pPr algn="just" rtl="0"/>
            <a:r>
              <a:rPr lang="en-US" dirty="0" smtClean="0"/>
              <a:t>Unfortunately</a:t>
            </a:r>
            <a:r>
              <a:rPr lang="en-US" dirty="0" smtClean="0"/>
              <a:t>, </a:t>
            </a:r>
            <a:r>
              <a:rPr lang="en-US" dirty="0" smtClean="0"/>
              <a:t>a definitive </a:t>
            </a:r>
            <a:r>
              <a:rPr lang="en-US" dirty="0" smtClean="0"/>
              <a:t>diagnosis can only be made by laparoscopy.</a:t>
            </a:r>
            <a:endParaRPr lang="ar-IQ"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lstStyle/>
          <a:p>
            <a:pPr algn="just" rtl="0"/>
            <a:r>
              <a:rPr lang="en-US" dirty="0" smtClean="0"/>
              <a:t>A pregnancy test should be performed (in </a:t>
            </a:r>
            <a:r>
              <a:rPr lang="en-US" dirty="0" smtClean="0"/>
              <a:t>addition to other </a:t>
            </a:r>
            <a:r>
              <a:rPr lang="en-US" dirty="0" smtClean="0"/>
              <a:t>diagnostic </a:t>
            </a:r>
            <a:r>
              <a:rPr lang="en-US" dirty="0" smtClean="0"/>
              <a:t>tests) </a:t>
            </a:r>
            <a:r>
              <a:rPr lang="en-US" dirty="0" smtClean="0"/>
              <a:t>because </a:t>
            </a:r>
            <a:r>
              <a:rPr lang="en-US" dirty="0" smtClean="0"/>
              <a:t>the differential diagnosis </a:t>
            </a:r>
            <a:r>
              <a:rPr lang="en-US" dirty="0" smtClean="0"/>
              <a:t>includes ectopic pregnancy.</a:t>
            </a:r>
            <a:endParaRPr lang="ar-IQ"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fontScale="92500" lnSpcReduction="10000"/>
          </a:bodyPr>
          <a:lstStyle/>
          <a:p>
            <a:pPr algn="just" rtl="0"/>
            <a:r>
              <a:rPr lang="en-US" dirty="0" smtClean="0"/>
              <a:t>Broad-spectrum antibiotics, including those </a:t>
            </a:r>
            <a:r>
              <a:rPr lang="en-US" dirty="0" smtClean="0"/>
              <a:t>active against </a:t>
            </a:r>
            <a:r>
              <a:rPr lang="en-US" dirty="0" err="1" smtClean="0"/>
              <a:t>gonorrhoea</a:t>
            </a:r>
            <a:r>
              <a:rPr lang="en-US" dirty="0" smtClean="0"/>
              <a:t> and </a:t>
            </a:r>
            <a:r>
              <a:rPr lang="en-US" dirty="0" err="1" smtClean="0"/>
              <a:t>chlamydia</a:t>
            </a:r>
            <a:r>
              <a:rPr lang="en-US" dirty="0" smtClean="0"/>
              <a:t> such as </a:t>
            </a:r>
            <a:r>
              <a:rPr lang="en-US" dirty="0" err="1" smtClean="0"/>
              <a:t>ofloxacin</a:t>
            </a:r>
            <a:r>
              <a:rPr lang="en-US" dirty="0" smtClean="0"/>
              <a:t> </a:t>
            </a:r>
            <a:r>
              <a:rPr lang="en-US" dirty="0" smtClean="0"/>
              <a:t>and </a:t>
            </a:r>
            <a:r>
              <a:rPr lang="en-US" dirty="0" err="1" smtClean="0"/>
              <a:t>metronidazole</a:t>
            </a:r>
            <a:r>
              <a:rPr lang="en-US" dirty="0" smtClean="0"/>
              <a:t>, should be prescribed if PID is </a:t>
            </a:r>
            <a:r>
              <a:rPr lang="en-US" dirty="0" smtClean="0"/>
              <a:t>suspected, along </a:t>
            </a:r>
            <a:r>
              <a:rPr lang="en-US" dirty="0" smtClean="0"/>
              <a:t>with appropriate analgesia. </a:t>
            </a:r>
            <a:endParaRPr lang="en-US" dirty="0" smtClean="0"/>
          </a:p>
          <a:p>
            <a:pPr algn="just" rtl="0"/>
            <a:r>
              <a:rPr lang="en-US" dirty="0" smtClean="0"/>
              <a:t>Delaying treatment increases </a:t>
            </a:r>
            <a:r>
              <a:rPr lang="en-US" dirty="0" smtClean="0"/>
              <a:t>the likelihood of adverse </a:t>
            </a:r>
            <a:r>
              <a:rPr lang="en-US" dirty="0" err="1" smtClean="0"/>
              <a:t>sequelae</a:t>
            </a:r>
            <a:r>
              <a:rPr lang="en-US" dirty="0" smtClean="0"/>
              <a:t> such </a:t>
            </a:r>
            <a:r>
              <a:rPr lang="en-US" dirty="0" smtClean="0"/>
              <a:t>as abscess </a:t>
            </a:r>
            <a:r>
              <a:rPr lang="en-US" dirty="0" smtClean="0"/>
              <a:t>formation, and tubal scarring that may lead </a:t>
            </a:r>
            <a:r>
              <a:rPr lang="en-US" dirty="0" smtClean="0"/>
              <a:t>to ectopic </a:t>
            </a:r>
            <a:r>
              <a:rPr lang="en-US" dirty="0" smtClean="0"/>
              <a:t>pregnancy or infertility. </a:t>
            </a:r>
            <a:endParaRPr lang="en-US" dirty="0" smtClean="0"/>
          </a:p>
          <a:p>
            <a:pPr algn="just" rtl="0"/>
            <a:r>
              <a:rPr lang="en-US" dirty="0" smtClean="0"/>
              <a:t>Hospital </a:t>
            </a:r>
            <a:r>
              <a:rPr lang="en-US" dirty="0" smtClean="0"/>
              <a:t>admission </a:t>
            </a:r>
            <a:r>
              <a:rPr lang="en-US" dirty="0" smtClean="0"/>
              <a:t>may be </a:t>
            </a:r>
            <a:r>
              <a:rPr lang="en-US" dirty="0" smtClean="0"/>
              <a:t>indicated in women with severe symptoms.</a:t>
            </a:r>
            <a:endParaRPr lang="ar-IQ"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ln w="1905"/>
                <a:solidFill>
                  <a:srgbClr val="0070C0"/>
                </a:solidFill>
                <a:effectLst>
                  <a:innerShdw blurRad="69850" dist="43180" dir="5400000">
                    <a:srgbClr val="000000">
                      <a:alpha val="65000"/>
                    </a:srgbClr>
                  </a:innerShdw>
                </a:effectLst>
              </a:rPr>
              <a:t>Genital </a:t>
            </a:r>
            <a:r>
              <a:rPr lang="en-US" b="1" dirty="0" smtClean="0">
                <a:ln w="1905"/>
                <a:solidFill>
                  <a:srgbClr val="0070C0"/>
                </a:solidFill>
                <a:effectLst>
                  <a:innerShdw blurRad="69850" dist="43180" dir="5400000">
                    <a:srgbClr val="000000">
                      <a:alpha val="65000"/>
                    </a:srgbClr>
                  </a:innerShdw>
                </a:effectLst>
              </a:rPr>
              <a:t>ulceration:</a:t>
            </a:r>
            <a:endParaRPr lang="ar-IQ" b="1" dirty="0">
              <a:ln w="1905"/>
              <a:solidFill>
                <a:srgbClr val="0070C0"/>
              </a:solidFill>
              <a:effectLst>
                <a:innerShdw blurRad="69850" dist="43180" dir="5400000">
                  <a:srgbClr val="000000">
                    <a:alpha val="65000"/>
                  </a:srgbClr>
                </a:innerShdw>
              </a:effectLst>
            </a:endParaRPr>
          </a:p>
        </p:txBody>
      </p:sp>
      <p:sp>
        <p:nvSpPr>
          <p:cNvPr id="3" name="عنصر نائب للمحتوى 2"/>
          <p:cNvSpPr>
            <a:spLocks noGrp="1"/>
          </p:cNvSpPr>
          <p:nvPr>
            <p:ph sz="quarter" idx="1"/>
          </p:nvPr>
        </p:nvSpPr>
        <p:spPr/>
        <p:txBody>
          <a:bodyPr/>
          <a:lstStyle/>
          <a:p>
            <a:pPr algn="just" rtl="0"/>
            <a:r>
              <a:rPr lang="en-US" dirty="0" smtClean="0"/>
              <a:t>The most common cause of ulceration is genital herpes.</a:t>
            </a:r>
          </a:p>
          <a:p>
            <a:pPr algn="just" rtl="0"/>
            <a:r>
              <a:rPr lang="en-US" dirty="0" smtClean="0"/>
              <a:t>Classically, multiple painful ulcers affect the </a:t>
            </a:r>
            <a:r>
              <a:rPr lang="en-US" dirty="0" err="1" smtClean="0"/>
              <a:t>introitus</a:t>
            </a:r>
            <a:r>
              <a:rPr lang="en-US" dirty="0" smtClean="0"/>
              <a:t>, </a:t>
            </a:r>
            <a:r>
              <a:rPr lang="en-US" dirty="0" smtClean="0"/>
              <a:t>labia and </a:t>
            </a:r>
            <a:r>
              <a:rPr lang="en-US" dirty="0" smtClean="0"/>
              <a:t>perineum, but solitary lesions occur rarely. </a:t>
            </a:r>
            <a:endParaRPr lang="en-US" dirty="0" smtClean="0"/>
          </a:p>
          <a:p>
            <a:pPr algn="just" rtl="0"/>
            <a:r>
              <a:rPr lang="en-US" dirty="0" smtClean="0"/>
              <a:t>Inguinal </a:t>
            </a:r>
            <a:r>
              <a:rPr lang="en-US" dirty="0" err="1" smtClean="0"/>
              <a:t>lymphadenopathy</a:t>
            </a:r>
            <a:r>
              <a:rPr lang="en-US" dirty="0" smtClean="0"/>
              <a:t> </a:t>
            </a:r>
            <a:r>
              <a:rPr lang="en-US" dirty="0" smtClean="0"/>
              <a:t>and systemic features such as </a:t>
            </a:r>
            <a:r>
              <a:rPr lang="en-US" dirty="0" smtClean="0"/>
              <a:t>fever and </a:t>
            </a:r>
            <a:r>
              <a:rPr lang="en-US" dirty="0" smtClean="0"/>
              <a:t>malaise are more common than in men.</a:t>
            </a:r>
            <a:endParaRPr lang="ar-IQ"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a:bodyPr>
          <a:lstStyle/>
          <a:p>
            <a:pPr algn="just" rtl="0"/>
            <a:r>
              <a:rPr lang="en-US" dirty="0" smtClean="0"/>
              <a:t>Diagnosis </a:t>
            </a:r>
            <a:r>
              <a:rPr lang="en-US" dirty="0" smtClean="0"/>
              <a:t>is made </a:t>
            </a:r>
            <a:r>
              <a:rPr lang="en-US" dirty="0" smtClean="0"/>
              <a:t>by gently scraping material from lesions and </a:t>
            </a:r>
            <a:r>
              <a:rPr lang="en-US" dirty="0" smtClean="0"/>
              <a:t>sending this </a:t>
            </a:r>
            <a:r>
              <a:rPr lang="en-US" dirty="0" smtClean="0"/>
              <a:t>in an appropriate transport medium for culture </a:t>
            </a:r>
            <a:r>
              <a:rPr lang="en-US" dirty="0" smtClean="0"/>
              <a:t>or detection </a:t>
            </a:r>
            <a:r>
              <a:rPr lang="en-US" dirty="0" smtClean="0"/>
              <a:t>of HSV DNA by PCR. </a:t>
            </a:r>
            <a:endParaRPr lang="en-US" dirty="0" smtClean="0"/>
          </a:p>
          <a:p>
            <a:pPr algn="just" rtl="0"/>
            <a:r>
              <a:rPr lang="en-US" dirty="0" smtClean="0"/>
              <a:t>In </a:t>
            </a:r>
            <a:r>
              <a:rPr lang="en-US" dirty="0" smtClean="0"/>
              <a:t>the UK, the </a:t>
            </a:r>
            <a:r>
              <a:rPr lang="en-US" dirty="0" smtClean="0"/>
              <a:t>possibility of </a:t>
            </a:r>
            <a:r>
              <a:rPr lang="en-US" dirty="0" smtClean="0"/>
              <a:t>any other ulcerating STI is unlikely unless the </a:t>
            </a:r>
            <a:r>
              <a:rPr lang="en-US" dirty="0" smtClean="0"/>
              <a:t>patient has </a:t>
            </a:r>
            <a:r>
              <a:rPr lang="en-US" dirty="0" smtClean="0"/>
              <a:t>had a sexual partner from a region where </a:t>
            </a:r>
            <a:r>
              <a:rPr lang="en-US" dirty="0" smtClean="0"/>
              <a:t>tropical STIs </a:t>
            </a:r>
            <a:r>
              <a:rPr lang="en-US" dirty="0" smtClean="0"/>
              <a:t>are more </a:t>
            </a:r>
            <a:r>
              <a:rPr lang="en-US" dirty="0" smtClean="0"/>
              <a:t>common.</a:t>
            </a:r>
            <a:endParaRPr lang="ar-IQ"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lstStyle/>
          <a:p>
            <a:pPr algn="just" rtl="0"/>
            <a:r>
              <a:rPr lang="en-US" dirty="0" smtClean="0"/>
              <a:t>Inflammatory causes include lichen </a:t>
            </a:r>
            <a:r>
              <a:rPr lang="en-US" dirty="0" err="1" smtClean="0"/>
              <a:t>sclerosus</a:t>
            </a:r>
            <a:r>
              <a:rPr lang="en-US" dirty="0" smtClean="0"/>
              <a:t>, </a:t>
            </a:r>
            <a:r>
              <a:rPr lang="sv-SE" dirty="0" smtClean="0"/>
              <a:t>Stevens–Johnson syndrome, </a:t>
            </a:r>
            <a:r>
              <a:rPr lang="sv-SE" dirty="0" smtClean="0"/>
              <a:t>Behçet’s </a:t>
            </a:r>
            <a:r>
              <a:rPr lang="sv-SE" dirty="0" smtClean="0"/>
              <a:t>syndrome</a:t>
            </a:r>
            <a:r>
              <a:rPr lang="en-US" dirty="0" smtClean="0"/>
              <a:t> </a:t>
            </a:r>
            <a:r>
              <a:rPr lang="en-US" dirty="0" smtClean="0"/>
              <a:t>and fixed drug reactions. </a:t>
            </a:r>
            <a:endParaRPr lang="en-US" dirty="0" smtClean="0"/>
          </a:p>
          <a:p>
            <a:pPr algn="just" rtl="0"/>
            <a:r>
              <a:rPr lang="en-US" dirty="0" smtClean="0"/>
              <a:t>In </a:t>
            </a:r>
            <a:r>
              <a:rPr lang="en-US" dirty="0" smtClean="0"/>
              <a:t>older </a:t>
            </a:r>
            <a:r>
              <a:rPr lang="en-US" dirty="0" smtClean="0"/>
              <a:t>patients, malignant </a:t>
            </a:r>
            <a:r>
              <a:rPr lang="en-US" dirty="0" smtClean="0"/>
              <a:t>and pre-malignant conditions such as </a:t>
            </a:r>
            <a:r>
              <a:rPr lang="en-US" dirty="0" err="1" smtClean="0"/>
              <a:t>squamous</a:t>
            </a:r>
            <a:r>
              <a:rPr lang="en-US" dirty="0" smtClean="0"/>
              <a:t> cell </a:t>
            </a:r>
            <a:r>
              <a:rPr lang="en-US" dirty="0" smtClean="0"/>
              <a:t>carcinoma should be considered.</a:t>
            </a:r>
            <a:endParaRPr lang="ar-IQ"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ln w="1905"/>
                <a:solidFill>
                  <a:srgbClr val="0070C0"/>
                </a:solidFill>
                <a:effectLst>
                  <a:innerShdw blurRad="69850" dist="43180" dir="5400000">
                    <a:srgbClr val="000000">
                      <a:alpha val="65000"/>
                    </a:srgbClr>
                  </a:innerShdw>
                </a:effectLst>
              </a:rPr>
              <a:t>Genital </a:t>
            </a:r>
            <a:r>
              <a:rPr lang="en-US" b="1" dirty="0" smtClean="0">
                <a:ln w="1905"/>
                <a:solidFill>
                  <a:srgbClr val="0070C0"/>
                </a:solidFill>
                <a:effectLst>
                  <a:innerShdw blurRad="69850" dist="43180" dir="5400000">
                    <a:srgbClr val="000000">
                      <a:alpha val="65000"/>
                    </a:srgbClr>
                  </a:innerShdw>
                </a:effectLst>
              </a:rPr>
              <a:t>lumps:</a:t>
            </a:r>
            <a:endParaRPr lang="ar-IQ" b="1" dirty="0">
              <a:ln w="1905"/>
              <a:solidFill>
                <a:srgbClr val="0070C0"/>
              </a:solidFill>
              <a:effectLst>
                <a:innerShdw blurRad="69850" dist="43180" dir="5400000">
                  <a:srgbClr val="000000">
                    <a:alpha val="65000"/>
                  </a:srgbClr>
                </a:innerShdw>
              </a:effectLst>
            </a:endParaRPr>
          </a:p>
        </p:txBody>
      </p:sp>
      <p:sp>
        <p:nvSpPr>
          <p:cNvPr id="3" name="عنصر نائب للمحتوى 2"/>
          <p:cNvSpPr>
            <a:spLocks noGrp="1"/>
          </p:cNvSpPr>
          <p:nvPr>
            <p:ph sz="quarter" idx="1"/>
          </p:nvPr>
        </p:nvSpPr>
        <p:spPr/>
        <p:txBody>
          <a:bodyPr>
            <a:normAutofit/>
          </a:bodyPr>
          <a:lstStyle/>
          <a:p>
            <a:pPr algn="just" rtl="0"/>
            <a:r>
              <a:rPr lang="en-US" dirty="0" smtClean="0"/>
              <a:t>The most common cause of genital ‘lumps’ is warts. </a:t>
            </a:r>
            <a:r>
              <a:rPr lang="en-US" dirty="0" smtClean="0"/>
              <a:t>These are classically </a:t>
            </a:r>
            <a:r>
              <a:rPr lang="en-US" dirty="0" smtClean="0"/>
              <a:t>found in areas of friction during sex, </a:t>
            </a:r>
            <a:r>
              <a:rPr lang="en-US" dirty="0" smtClean="0"/>
              <a:t>such as </a:t>
            </a:r>
            <a:r>
              <a:rPr lang="en-US" dirty="0" smtClean="0"/>
              <a:t>the </a:t>
            </a:r>
            <a:r>
              <a:rPr lang="en-US" dirty="0" err="1" smtClean="0"/>
              <a:t>fourchette</a:t>
            </a:r>
            <a:r>
              <a:rPr lang="en-US" dirty="0" smtClean="0"/>
              <a:t> and perineum. </a:t>
            </a:r>
            <a:endParaRPr lang="en-US" dirty="0" smtClean="0"/>
          </a:p>
          <a:p>
            <a:pPr algn="just" rtl="0"/>
            <a:r>
              <a:rPr lang="en-US" dirty="0" err="1" smtClean="0"/>
              <a:t>Perianal</a:t>
            </a:r>
            <a:r>
              <a:rPr lang="en-US" dirty="0" smtClean="0"/>
              <a:t> </a:t>
            </a:r>
            <a:r>
              <a:rPr lang="en-US" dirty="0" smtClean="0"/>
              <a:t>warts are </a:t>
            </a:r>
            <a:r>
              <a:rPr lang="en-US" dirty="0" smtClean="0"/>
              <a:t>surprisingly common </a:t>
            </a:r>
            <a:r>
              <a:rPr lang="en-US" dirty="0" smtClean="0"/>
              <a:t>in women who do not have anal sex.</a:t>
            </a:r>
          </a:p>
          <a:p>
            <a:pPr algn="just" rtl="0"/>
            <a:r>
              <a:rPr lang="en-US" dirty="0" smtClean="0"/>
              <a:t>The differential diagnosis includes </a:t>
            </a:r>
            <a:r>
              <a:rPr lang="en-US" dirty="0" err="1" smtClean="0"/>
              <a:t>molluscum</a:t>
            </a:r>
            <a:r>
              <a:rPr lang="en-US" dirty="0" smtClean="0"/>
              <a:t> </a:t>
            </a:r>
            <a:r>
              <a:rPr lang="en-US" dirty="0" err="1" smtClean="0"/>
              <a:t>contagiosum</a:t>
            </a:r>
            <a:r>
              <a:rPr lang="en-US" dirty="0" smtClean="0"/>
              <a:t>, skin </a:t>
            </a:r>
            <a:r>
              <a:rPr lang="en-US" dirty="0" smtClean="0"/>
              <a:t>tags and normal papillae or sebaceous glands.</a:t>
            </a:r>
            <a:endParaRPr lang="ar-IQ"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lstStyle/>
          <a:p>
            <a:pPr algn="just" rtl="0"/>
            <a:r>
              <a:rPr lang="en-US" dirty="0" smtClean="0"/>
              <a:t>In the UK in 2007, the most common treatable STIs diagnosed were </a:t>
            </a:r>
            <a:r>
              <a:rPr lang="en-US" dirty="0" err="1" smtClean="0"/>
              <a:t>chlamydia</a:t>
            </a:r>
            <a:r>
              <a:rPr lang="en-US" dirty="0" smtClean="0"/>
              <a:t> (more than 120000 cases) and </a:t>
            </a:r>
            <a:r>
              <a:rPr lang="en-US" dirty="0" err="1" smtClean="0"/>
              <a:t>gonorrhoea</a:t>
            </a:r>
            <a:r>
              <a:rPr lang="en-US" dirty="0" smtClean="0"/>
              <a:t> (18000 cases). Genital warts are the second most common complaint seen in genitourinary medicine (GUM) departments.</a:t>
            </a:r>
            <a:endParaRPr lang="ar-IQ"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ln w="1905"/>
                <a:solidFill>
                  <a:srgbClr val="0070C0"/>
                </a:solidFill>
                <a:effectLst>
                  <a:innerShdw blurRad="69850" dist="43180" dir="5400000">
                    <a:srgbClr val="000000">
                      <a:alpha val="65000"/>
                    </a:srgbClr>
                  </a:innerShdw>
                </a:effectLst>
              </a:rPr>
              <a:t>Chronic </a:t>
            </a:r>
            <a:r>
              <a:rPr lang="en-US" b="1" dirty="0" err="1" smtClean="0">
                <a:ln w="1905"/>
                <a:solidFill>
                  <a:srgbClr val="0070C0"/>
                </a:solidFill>
                <a:effectLst>
                  <a:innerShdw blurRad="69850" dist="43180" dir="5400000">
                    <a:srgbClr val="000000">
                      <a:alpha val="65000"/>
                    </a:srgbClr>
                  </a:innerShdw>
                </a:effectLst>
              </a:rPr>
              <a:t>vulval</a:t>
            </a:r>
            <a:r>
              <a:rPr lang="en-US" b="1" dirty="0" smtClean="0">
                <a:ln w="1905"/>
                <a:solidFill>
                  <a:srgbClr val="0070C0"/>
                </a:solidFill>
                <a:effectLst>
                  <a:innerShdw blurRad="69850" dist="43180" dir="5400000">
                    <a:srgbClr val="000000">
                      <a:alpha val="65000"/>
                    </a:srgbClr>
                  </a:innerShdw>
                </a:effectLst>
              </a:rPr>
              <a:t> pain and/or </a:t>
            </a:r>
            <a:r>
              <a:rPr lang="en-US" b="1" dirty="0" smtClean="0">
                <a:ln w="1905"/>
                <a:solidFill>
                  <a:srgbClr val="0070C0"/>
                </a:solidFill>
                <a:effectLst>
                  <a:innerShdw blurRad="69850" dist="43180" dir="5400000">
                    <a:srgbClr val="000000">
                      <a:alpha val="65000"/>
                    </a:srgbClr>
                  </a:innerShdw>
                </a:effectLst>
              </a:rPr>
              <a:t>itch:</a:t>
            </a:r>
            <a:endParaRPr lang="ar-IQ" b="1" dirty="0">
              <a:ln w="1905"/>
              <a:solidFill>
                <a:srgbClr val="0070C0"/>
              </a:solidFill>
              <a:effectLst>
                <a:innerShdw blurRad="69850" dist="43180" dir="5400000">
                  <a:srgbClr val="000000">
                    <a:alpha val="65000"/>
                  </a:srgbClr>
                </a:innerShdw>
              </a:effectLst>
            </a:endParaRPr>
          </a:p>
        </p:txBody>
      </p:sp>
      <p:sp>
        <p:nvSpPr>
          <p:cNvPr id="3" name="عنصر نائب للمحتوى 2"/>
          <p:cNvSpPr>
            <a:spLocks noGrp="1"/>
          </p:cNvSpPr>
          <p:nvPr>
            <p:ph sz="quarter" idx="1"/>
          </p:nvPr>
        </p:nvSpPr>
        <p:spPr/>
        <p:txBody>
          <a:bodyPr/>
          <a:lstStyle/>
          <a:p>
            <a:pPr algn="just" rtl="0"/>
            <a:r>
              <a:rPr lang="en-US" dirty="0" smtClean="0"/>
              <a:t>Women may present with a range of chronic </a:t>
            </a:r>
            <a:r>
              <a:rPr lang="en-US" dirty="0" smtClean="0"/>
              <a:t>symptoms that </a:t>
            </a:r>
            <a:r>
              <a:rPr lang="en-US" dirty="0" smtClean="0"/>
              <a:t>may be intermittent or </a:t>
            </a:r>
            <a:r>
              <a:rPr lang="en-US" dirty="0" smtClean="0"/>
              <a:t>continuous.</a:t>
            </a:r>
            <a:endParaRPr lang="ar-IQ"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Capture.PNG"/>
          <p:cNvPicPr>
            <a:picLocks noGrp="1" noChangeAspect="1"/>
          </p:cNvPicPr>
          <p:nvPr>
            <p:ph sz="quarter" idx="1"/>
          </p:nvPr>
        </p:nvPicPr>
        <p:blipFill>
          <a:blip r:embed="rId2"/>
          <a:stretch>
            <a:fillRect/>
          </a:stretch>
        </p:blipFill>
        <p:spPr>
          <a:xfrm>
            <a:off x="612775" y="1571612"/>
            <a:ext cx="8153400" cy="3901627"/>
          </a:xfr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a:bodyPr>
          <a:lstStyle/>
          <a:p>
            <a:pPr algn="just" rtl="0"/>
            <a:r>
              <a:rPr lang="en-US" dirty="0" smtClean="0"/>
              <a:t>Recurrent </a:t>
            </a:r>
            <a:r>
              <a:rPr lang="en-US" dirty="0" err="1" smtClean="0"/>
              <a:t>candidiasis</a:t>
            </a:r>
            <a:r>
              <a:rPr lang="en-US" dirty="0" smtClean="0"/>
              <a:t> may lead to </a:t>
            </a:r>
            <a:r>
              <a:rPr lang="en-US" dirty="0" smtClean="0"/>
              <a:t>hypersensitivity to </a:t>
            </a:r>
            <a:r>
              <a:rPr lang="en-US" dirty="0" err="1" smtClean="0"/>
              <a:t>candidal</a:t>
            </a:r>
            <a:r>
              <a:rPr lang="en-US" dirty="0" smtClean="0"/>
              <a:t> antigens, with itch and </a:t>
            </a:r>
            <a:r>
              <a:rPr lang="en-US" dirty="0" err="1" smtClean="0"/>
              <a:t>erythema</a:t>
            </a:r>
            <a:r>
              <a:rPr lang="en-US" dirty="0" smtClean="0"/>
              <a:t> </a:t>
            </a:r>
            <a:r>
              <a:rPr lang="en-US" dirty="0" smtClean="0"/>
              <a:t>becoming more </a:t>
            </a:r>
            <a:r>
              <a:rPr lang="en-US" dirty="0" smtClean="0"/>
              <a:t>prominent than increased discharge. </a:t>
            </a:r>
            <a:endParaRPr lang="en-US" dirty="0" smtClean="0"/>
          </a:p>
          <a:p>
            <a:pPr algn="just" rtl="0"/>
            <a:r>
              <a:rPr lang="en-US" dirty="0" smtClean="0"/>
              <a:t>Effective treatment </a:t>
            </a:r>
            <a:r>
              <a:rPr lang="en-US" dirty="0" smtClean="0"/>
              <a:t>may require regular oral </a:t>
            </a:r>
            <a:r>
              <a:rPr lang="en-US" dirty="0" err="1" smtClean="0"/>
              <a:t>antifungals</a:t>
            </a:r>
            <a:r>
              <a:rPr lang="en-US" dirty="0" smtClean="0"/>
              <a:t>, </a:t>
            </a:r>
            <a:r>
              <a:rPr lang="en-US" dirty="0" smtClean="0"/>
              <a:t>e.g. </a:t>
            </a:r>
            <a:r>
              <a:rPr lang="en-US" dirty="0" err="1" smtClean="0"/>
              <a:t>fluconazole</a:t>
            </a:r>
            <a:r>
              <a:rPr lang="en-US" dirty="0" smtClean="0"/>
              <a:t> 150 </a:t>
            </a:r>
            <a:r>
              <a:rPr lang="en-US" dirty="0" smtClean="0"/>
              <a:t>g once every 2–4 weeks plus a </a:t>
            </a:r>
            <a:r>
              <a:rPr lang="en-US" dirty="0" smtClean="0"/>
              <a:t>combined antifungal/corticosteroid </a:t>
            </a:r>
            <a:r>
              <a:rPr lang="en-US" dirty="0" smtClean="0"/>
              <a:t>cream such as </a:t>
            </a:r>
            <a:r>
              <a:rPr lang="en-US" dirty="0" err="1" smtClean="0"/>
              <a:t>Daktacort</a:t>
            </a:r>
            <a:r>
              <a:rPr lang="en-US" dirty="0" smtClean="0"/>
              <a:t> </a:t>
            </a:r>
            <a:r>
              <a:rPr lang="en-US" dirty="0" smtClean="0"/>
              <a:t>or </a:t>
            </a:r>
            <a:r>
              <a:rPr lang="en-US" dirty="0" err="1" smtClean="0"/>
              <a:t>Canesten</a:t>
            </a:r>
            <a:r>
              <a:rPr lang="en-US" dirty="0" smtClean="0"/>
              <a:t> </a:t>
            </a:r>
            <a:r>
              <a:rPr lang="en-US" dirty="0" smtClean="0"/>
              <a:t>HC.</a:t>
            </a:r>
            <a:endParaRPr lang="ar-IQ"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PREVENTION OF </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STI:</a:t>
            </a:r>
            <a:endParaRPr lang="ar-IQ"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عنصر نائب للمحتوى 2"/>
          <p:cNvSpPr>
            <a:spLocks noGrp="1"/>
          </p:cNvSpPr>
          <p:nvPr>
            <p:ph sz="quarter" idx="1"/>
          </p:nvPr>
        </p:nvSpPr>
        <p:spPr/>
        <p:txBody>
          <a:bodyPr>
            <a:normAutofit/>
          </a:bodyPr>
          <a:lstStyle/>
          <a:p>
            <a:pPr algn="just" rtl="0">
              <a:buNone/>
            </a:pPr>
            <a:r>
              <a:rPr lang="en-US" sz="4000" b="1" dirty="0" smtClean="0">
                <a:ln w="1905"/>
                <a:solidFill>
                  <a:srgbClr val="0070C0"/>
                </a:solidFill>
                <a:effectLst>
                  <a:innerShdw blurRad="69850" dist="43180" dir="5400000">
                    <a:srgbClr val="000000">
                      <a:alpha val="65000"/>
                    </a:srgbClr>
                  </a:innerShdw>
                </a:effectLst>
              </a:rPr>
              <a:t>Case-finding:</a:t>
            </a:r>
          </a:p>
          <a:p>
            <a:pPr algn="just" rtl="0"/>
            <a:r>
              <a:rPr lang="en-US" sz="2800" dirty="0" smtClean="0"/>
              <a:t>Early diagnosis and treatment facilitated by active </a:t>
            </a:r>
            <a:r>
              <a:rPr lang="en-US" sz="2800" dirty="0" smtClean="0"/>
              <a:t>case-finding will </a:t>
            </a:r>
            <a:r>
              <a:rPr lang="en-US" sz="2800" dirty="0" smtClean="0"/>
              <a:t>help to reduce the spread of infection </a:t>
            </a:r>
            <a:r>
              <a:rPr lang="en-US" sz="2800" dirty="0" smtClean="0"/>
              <a:t>by limiting </a:t>
            </a:r>
            <a:r>
              <a:rPr lang="en-US" sz="2800" dirty="0" smtClean="0"/>
              <a:t>the period of infectivity; tracing and </a:t>
            </a:r>
            <a:r>
              <a:rPr lang="en-US" sz="2800" dirty="0" smtClean="0"/>
              <a:t>treating sexual </a:t>
            </a:r>
            <a:r>
              <a:rPr lang="en-US" sz="2800" dirty="0" smtClean="0"/>
              <a:t>partners will also reduce the risk of re-infection.</a:t>
            </a:r>
            <a:endParaRPr lang="ar-IQ" sz="2800" b="1" dirty="0">
              <a:ln w="1905"/>
              <a:solidFill>
                <a:srgbClr val="0070C0"/>
              </a:solidFill>
              <a:effectLst>
                <a:innerShdw blurRad="69850" dist="43180" dir="5400000">
                  <a:srgbClr val="000000">
                    <a:alpha val="65000"/>
                  </a:srgbClr>
                </a:innerShdw>
              </a:effectLst>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a:bodyPr>
          <a:lstStyle/>
          <a:p>
            <a:pPr algn="just" rtl="0"/>
            <a:r>
              <a:rPr lang="en-US" dirty="0" smtClean="0"/>
              <a:t>Unfortunately, the majority of individuals with an STI </a:t>
            </a:r>
            <a:r>
              <a:rPr lang="en-US" dirty="0" smtClean="0"/>
              <a:t>are asymptomatic </a:t>
            </a:r>
            <a:r>
              <a:rPr lang="en-US" dirty="0" smtClean="0"/>
              <a:t>and therefore unlikely to seek medical attention.</a:t>
            </a:r>
          </a:p>
          <a:p>
            <a:pPr algn="just" rtl="0"/>
            <a:r>
              <a:rPr lang="en-US" dirty="0" smtClean="0"/>
              <a:t>Improving access to diagnosis in primary care or </a:t>
            </a:r>
            <a:r>
              <a:rPr lang="en-US" dirty="0" smtClean="0"/>
              <a:t>non-medical settings</a:t>
            </a:r>
            <a:r>
              <a:rPr lang="en-US" dirty="0" smtClean="0"/>
              <a:t>, especially through </a:t>
            </a:r>
            <a:r>
              <a:rPr lang="en-US" dirty="0" smtClean="0"/>
              <a:t>opportunistic testing, may </a:t>
            </a:r>
            <a:r>
              <a:rPr lang="en-US" dirty="0" smtClean="0"/>
              <a:t>help. </a:t>
            </a:r>
            <a:endParaRPr lang="en-US" dirty="0" smtClean="0"/>
          </a:p>
          <a:p>
            <a:pPr algn="just" rtl="0"/>
            <a:r>
              <a:rPr lang="en-US" dirty="0" smtClean="0"/>
              <a:t>However</a:t>
            </a:r>
            <a:r>
              <a:rPr lang="en-US" dirty="0" smtClean="0"/>
              <a:t>, the impact of medical </a:t>
            </a:r>
            <a:r>
              <a:rPr lang="en-US" dirty="0" smtClean="0"/>
              <a:t>intervention through </a:t>
            </a:r>
            <a:r>
              <a:rPr lang="en-US" dirty="0" smtClean="0"/>
              <a:t>improved access alone is likely to be </a:t>
            </a:r>
            <a:r>
              <a:rPr lang="en-US" dirty="0" smtClean="0"/>
              <a:t>small.</a:t>
            </a:r>
            <a:endParaRPr lang="ar-IQ"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ln w="1905"/>
                <a:solidFill>
                  <a:srgbClr val="0070C0"/>
                </a:solidFill>
                <a:effectLst>
                  <a:innerShdw blurRad="69850" dist="43180" dir="5400000">
                    <a:srgbClr val="000000">
                      <a:alpha val="65000"/>
                    </a:srgbClr>
                  </a:innerShdw>
                </a:effectLst>
              </a:rPr>
              <a:t>Changing </a:t>
            </a:r>
            <a:r>
              <a:rPr lang="en-US" b="1" dirty="0" err="1" smtClean="0">
                <a:ln w="1905"/>
                <a:solidFill>
                  <a:srgbClr val="0070C0"/>
                </a:solidFill>
                <a:effectLst>
                  <a:innerShdw blurRad="69850" dist="43180" dir="5400000">
                    <a:srgbClr val="000000">
                      <a:alpha val="65000"/>
                    </a:srgbClr>
                  </a:innerShdw>
                </a:effectLst>
              </a:rPr>
              <a:t>behaviour</a:t>
            </a:r>
            <a:r>
              <a:rPr lang="en-US" b="1" dirty="0" smtClean="0">
                <a:ln w="1905"/>
                <a:solidFill>
                  <a:srgbClr val="0070C0"/>
                </a:solidFill>
                <a:effectLst>
                  <a:innerShdw blurRad="69850" dist="43180" dir="5400000">
                    <a:srgbClr val="000000">
                      <a:alpha val="65000"/>
                    </a:srgbClr>
                  </a:innerShdw>
                </a:effectLst>
              </a:rPr>
              <a:t>:</a:t>
            </a:r>
            <a:endParaRPr lang="ar-IQ" b="1" dirty="0">
              <a:ln w="1905"/>
              <a:solidFill>
                <a:srgbClr val="0070C0"/>
              </a:solidFill>
              <a:effectLst>
                <a:innerShdw blurRad="69850" dist="43180" dir="5400000">
                  <a:srgbClr val="000000">
                    <a:alpha val="65000"/>
                  </a:srgbClr>
                </a:innerShdw>
              </a:effectLst>
            </a:endParaRPr>
          </a:p>
        </p:txBody>
      </p:sp>
      <p:sp>
        <p:nvSpPr>
          <p:cNvPr id="3" name="عنصر نائب للمحتوى 2"/>
          <p:cNvSpPr>
            <a:spLocks noGrp="1"/>
          </p:cNvSpPr>
          <p:nvPr>
            <p:ph sz="quarter" idx="1"/>
          </p:nvPr>
        </p:nvSpPr>
        <p:spPr/>
        <p:txBody>
          <a:bodyPr>
            <a:normAutofit fontScale="92500"/>
          </a:bodyPr>
          <a:lstStyle/>
          <a:p>
            <a:pPr algn="just" rtl="0"/>
            <a:r>
              <a:rPr lang="en-US" dirty="0" smtClean="0"/>
              <a:t>The prevalence of STIs is driven largely by sexual </a:t>
            </a:r>
            <a:r>
              <a:rPr lang="en-US" dirty="0" err="1" smtClean="0"/>
              <a:t>behaviour</a:t>
            </a:r>
            <a:r>
              <a:rPr lang="en-US" dirty="0" smtClean="0"/>
              <a:t>.</a:t>
            </a:r>
          </a:p>
          <a:p>
            <a:pPr algn="just" rtl="0"/>
            <a:r>
              <a:rPr lang="en-US" dirty="0" smtClean="0"/>
              <a:t>Primary prevention encompasses efforts to </a:t>
            </a:r>
            <a:r>
              <a:rPr lang="en-US" dirty="0" smtClean="0"/>
              <a:t>delay the </a:t>
            </a:r>
            <a:r>
              <a:rPr lang="en-US" dirty="0" smtClean="0"/>
              <a:t>onset of sexual activity and limit the number of </a:t>
            </a:r>
            <a:r>
              <a:rPr lang="en-US" dirty="0" smtClean="0"/>
              <a:t>sexual partners </a:t>
            </a:r>
            <a:r>
              <a:rPr lang="en-US" dirty="0" smtClean="0"/>
              <a:t>thereafter. </a:t>
            </a:r>
            <a:endParaRPr lang="en-US" dirty="0" smtClean="0"/>
          </a:p>
          <a:p>
            <a:pPr algn="just" rtl="0"/>
            <a:r>
              <a:rPr lang="en-US" dirty="0" smtClean="0"/>
              <a:t>Encouraging </a:t>
            </a:r>
            <a:r>
              <a:rPr lang="en-US" dirty="0" smtClean="0"/>
              <a:t>the use of </a:t>
            </a:r>
            <a:r>
              <a:rPr lang="en-US" dirty="0" smtClean="0"/>
              <a:t>barrier methods </a:t>
            </a:r>
            <a:r>
              <a:rPr lang="en-US" dirty="0" smtClean="0"/>
              <a:t>of contraception will also help to reduce </a:t>
            </a:r>
            <a:r>
              <a:rPr lang="en-US" dirty="0" smtClean="0"/>
              <a:t>the risk </a:t>
            </a:r>
            <a:r>
              <a:rPr lang="en-US" dirty="0" smtClean="0"/>
              <a:t>of transmitting or acquiring STIs. </a:t>
            </a:r>
            <a:r>
              <a:rPr lang="en-US" dirty="0" smtClean="0"/>
              <a:t>This </a:t>
            </a:r>
            <a:r>
              <a:rPr lang="en-US" dirty="0" smtClean="0"/>
              <a:t>is </a:t>
            </a:r>
            <a:r>
              <a:rPr lang="en-US" dirty="0" smtClean="0"/>
              <a:t>especially important </a:t>
            </a:r>
            <a:r>
              <a:rPr lang="en-US" dirty="0" smtClean="0"/>
              <a:t>in the setting of ‘sexual concurrency’, </a:t>
            </a:r>
            <a:r>
              <a:rPr lang="en-US" dirty="0" smtClean="0"/>
              <a:t>where sexual </a:t>
            </a:r>
            <a:r>
              <a:rPr lang="en-US" dirty="0" smtClean="0"/>
              <a:t>relationships overlap.</a:t>
            </a:r>
            <a:endParaRPr lang="ar-IQ"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lnSpcReduction="10000"/>
          </a:bodyPr>
          <a:lstStyle/>
          <a:p>
            <a:pPr algn="just" rtl="0"/>
            <a:r>
              <a:rPr lang="en-US" dirty="0" smtClean="0"/>
              <a:t>Unfortunately, there is contradictory evidence as </a:t>
            </a:r>
            <a:r>
              <a:rPr lang="en-US" dirty="0" smtClean="0"/>
              <a:t>to which </a:t>
            </a:r>
            <a:r>
              <a:rPr lang="en-US" dirty="0" smtClean="0"/>
              <a:t>(if any) interventions can reduce sexual activity.</a:t>
            </a:r>
          </a:p>
          <a:p>
            <a:pPr algn="just" rtl="0"/>
            <a:r>
              <a:rPr lang="en-US" dirty="0" smtClean="0"/>
              <a:t>Knowledge alone does not translate into </a:t>
            </a:r>
            <a:r>
              <a:rPr lang="en-US" dirty="0" err="1" smtClean="0"/>
              <a:t>behaviour</a:t>
            </a:r>
            <a:r>
              <a:rPr lang="en-US" dirty="0" smtClean="0"/>
              <a:t> change</a:t>
            </a:r>
            <a:r>
              <a:rPr lang="en-US" dirty="0" smtClean="0"/>
              <a:t>, and broader issues such as poor </a:t>
            </a:r>
            <a:r>
              <a:rPr lang="en-US" dirty="0" smtClean="0"/>
              <a:t>parental role </a:t>
            </a:r>
            <a:r>
              <a:rPr lang="en-US" dirty="0" err="1" smtClean="0"/>
              <a:t>modelling</a:t>
            </a:r>
            <a:r>
              <a:rPr lang="en-US" dirty="0" smtClean="0"/>
              <a:t>, low self-esteem, peer group pressure </a:t>
            </a:r>
            <a:r>
              <a:rPr lang="en-US" dirty="0" smtClean="0"/>
              <a:t>in the </a:t>
            </a:r>
            <a:r>
              <a:rPr lang="en-US" dirty="0" smtClean="0"/>
              <a:t>context of the increased </a:t>
            </a:r>
            <a:r>
              <a:rPr lang="en-US" dirty="0" err="1" smtClean="0"/>
              <a:t>sexualisation</a:t>
            </a:r>
            <a:r>
              <a:rPr lang="en-US" dirty="0" smtClean="0"/>
              <a:t> of our </a:t>
            </a:r>
            <a:r>
              <a:rPr lang="en-US" dirty="0" smtClean="0"/>
              <a:t>societies, gender </a:t>
            </a:r>
            <a:r>
              <a:rPr lang="en-US" dirty="0" smtClean="0"/>
              <a:t>power imbalance and homophobia </a:t>
            </a:r>
            <a:r>
              <a:rPr lang="en-US" dirty="0" smtClean="0"/>
              <a:t>all need </a:t>
            </a:r>
            <a:r>
              <a:rPr lang="en-US" dirty="0" smtClean="0"/>
              <a:t>to be addressed.</a:t>
            </a:r>
            <a:endParaRPr lang="ar-IQ"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a:bodyPr>
          <a:lstStyle/>
          <a:p>
            <a:pPr algn="just" rtl="0"/>
            <a:r>
              <a:rPr lang="en-US" dirty="0" smtClean="0"/>
              <a:t>Throughout the world there </a:t>
            </a:r>
            <a:r>
              <a:rPr lang="en-US" dirty="0" smtClean="0"/>
              <a:t>is a </a:t>
            </a:r>
            <a:r>
              <a:rPr lang="en-US" dirty="0" smtClean="0"/>
              <a:t>critical need to enable women to protect </a:t>
            </a:r>
            <a:r>
              <a:rPr lang="en-US" dirty="0" smtClean="0"/>
              <a:t>themselves from </a:t>
            </a:r>
            <a:r>
              <a:rPr lang="en-US" dirty="0" err="1" smtClean="0"/>
              <a:t>indisciplined</a:t>
            </a:r>
            <a:r>
              <a:rPr lang="en-US" dirty="0" smtClean="0"/>
              <a:t> and </a:t>
            </a:r>
            <a:r>
              <a:rPr lang="en-US" dirty="0" smtClean="0"/>
              <a:t>coercive male sexual activity.</a:t>
            </a:r>
          </a:p>
          <a:p>
            <a:pPr algn="just" rtl="0"/>
            <a:r>
              <a:rPr lang="en-US" dirty="0" smtClean="0"/>
              <a:t>Economic collapse and the turmoil of war regularly </a:t>
            </a:r>
            <a:r>
              <a:rPr lang="en-US" dirty="0" smtClean="0"/>
              <a:t>lead to </a:t>
            </a:r>
            <a:r>
              <a:rPr lang="en-US" dirty="0" smtClean="0"/>
              <a:t>situations where women are raped or must turn </a:t>
            </a:r>
            <a:r>
              <a:rPr lang="en-US" dirty="0" smtClean="0"/>
              <a:t>to prostitution </a:t>
            </a:r>
            <a:r>
              <a:rPr lang="en-US" dirty="0" smtClean="0"/>
              <a:t>to feed themselves and their children, </a:t>
            </a:r>
            <a:r>
              <a:rPr lang="en-US" dirty="0" smtClean="0"/>
              <a:t>and an </a:t>
            </a:r>
            <a:r>
              <a:rPr lang="en-US" dirty="0" smtClean="0"/>
              <a:t>inability to negotiate safe sex increases their risk </a:t>
            </a:r>
            <a:r>
              <a:rPr lang="en-US" dirty="0" smtClean="0"/>
              <a:t>of acquiring </a:t>
            </a:r>
            <a:r>
              <a:rPr lang="en-US" dirty="0" smtClean="0"/>
              <a:t>STI, including HIV.</a:t>
            </a:r>
            <a:endParaRPr lang="ar-IQ"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SEXUALLY TRANSMITTED </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BACTERIAL INFECTIONS:</a:t>
            </a:r>
            <a:endParaRPr lang="ar-IQ"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عنصر نائب للمحتوى 2"/>
          <p:cNvSpPr>
            <a:spLocks noGrp="1"/>
          </p:cNvSpPr>
          <p:nvPr>
            <p:ph sz="quarter" idx="1"/>
          </p:nvPr>
        </p:nvSpPr>
        <p:spPr/>
        <p:txBody>
          <a:bodyPr>
            <a:normAutofit fontScale="92500"/>
          </a:bodyPr>
          <a:lstStyle/>
          <a:p>
            <a:pPr algn="just" rtl="0">
              <a:buNone/>
            </a:pPr>
            <a:r>
              <a:rPr lang="en-US" sz="4400" b="1" dirty="0" smtClean="0">
                <a:ln w="1905"/>
                <a:solidFill>
                  <a:srgbClr val="0070C0"/>
                </a:solidFill>
                <a:effectLst>
                  <a:innerShdw blurRad="69850" dist="43180" dir="5400000">
                    <a:srgbClr val="000000">
                      <a:alpha val="65000"/>
                    </a:srgbClr>
                  </a:innerShdw>
                </a:effectLst>
              </a:rPr>
              <a:t>Syphilis:</a:t>
            </a:r>
          </a:p>
          <a:p>
            <a:pPr algn="just" rtl="0"/>
            <a:r>
              <a:rPr lang="en-US" sz="3000" dirty="0" smtClean="0"/>
              <a:t>Syphilis is caused by infection, through abrasions </a:t>
            </a:r>
            <a:r>
              <a:rPr lang="en-US" sz="3000" dirty="0" smtClean="0"/>
              <a:t>in the </a:t>
            </a:r>
            <a:r>
              <a:rPr lang="en-US" sz="3000" dirty="0" smtClean="0"/>
              <a:t>skin or mucous membranes, with the </a:t>
            </a:r>
            <a:r>
              <a:rPr lang="en-US" sz="3000" dirty="0" err="1" smtClean="0"/>
              <a:t>spirochaete</a:t>
            </a:r>
            <a:r>
              <a:rPr lang="en-US" sz="3000" dirty="0" smtClean="0"/>
              <a:t> </a:t>
            </a:r>
            <a:r>
              <a:rPr lang="en-US" sz="3000" i="1" dirty="0" err="1" smtClean="0"/>
              <a:t>Treponema</a:t>
            </a:r>
            <a:r>
              <a:rPr lang="en-US" sz="3000" i="1" dirty="0" smtClean="0"/>
              <a:t> </a:t>
            </a:r>
            <a:r>
              <a:rPr lang="en-US" sz="3000" i="1" dirty="0" err="1" smtClean="0"/>
              <a:t>pallidum</a:t>
            </a:r>
            <a:r>
              <a:rPr lang="en-US" sz="3000" i="1" dirty="0" smtClean="0"/>
              <a:t>. </a:t>
            </a:r>
            <a:endParaRPr lang="en-US" sz="3000" i="1" dirty="0" smtClean="0"/>
          </a:p>
          <a:p>
            <a:pPr algn="just" rtl="0"/>
            <a:r>
              <a:rPr lang="en-US" sz="3000" dirty="0" smtClean="0"/>
              <a:t>In </a:t>
            </a:r>
            <a:r>
              <a:rPr lang="en-US" sz="3000" dirty="0" smtClean="0"/>
              <a:t>adults the infection is usually </a:t>
            </a:r>
            <a:r>
              <a:rPr lang="en-US" sz="3000" dirty="0" smtClean="0"/>
              <a:t>sexually acquired</a:t>
            </a:r>
            <a:r>
              <a:rPr lang="en-US" sz="3000" dirty="0" smtClean="0"/>
              <a:t>; however, transmission by kissing, </a:t>
            </a:r>
            <a:r>
              <a:rPr lang="en-US" sz="3000" dirty="0" smtClean="0"/>
              <a:t>blood transfusion </a:t>
            </a:r>
            <a:r>
              <a:rPr lang="en-US" sz="3000" dirty="0" smtClean="0"/>
              <a:t>and </a:t>
            </a:r>
            <a:r>
              <a:rPr lang="en-US" sz="3000" dirty="0" err="1" smtClean="0"/>
              <a:t>percutaneous</a:t>
            </a:r>
            <a:r>
              <a:rPr lang="en-US" sz="3000" dirty="0" smtClean="0"/>
              <a:t> injury has been reported.</a:t>
            </a:r>
          </a:p>
          <a:p>
            <a:pPr algn="just" rtl="0"/>
            <a:r>
              <a:rPr lang="en-US" sz="3000" dirty="0" err="1" smtClean="0"/>
              <a:t>Transplacental</a:t>
            </a:r>
            <a:r>
              <a:rPr lang="en-US" sz="3000" dirty="0" smtClean="0"/>
              <a:t> infection of the fetus can occur.</a:t>
            </a:r>
            <a:endParaRPr lang="ar-IQ" sz="3000" b="1" dirty="0">
              <a:ln w="1905"/>
              <a:solidFill>
                <a:srgbClr val="0070C0"/>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a:bodyPr>
          <a:lstStyle/>
          <a:p>
            <a:pPr algn="just" rtl="0"/>
            <a:r>
              <a:rPr lang="en-US" dirty="0" smtClean="0"/>
              <a:t>The natural history of untreated syphilis is variable.</a:t>
            </a:r>
          </a:p>
          <a:p>
            <a:pPr algn="just" rtl="0"/>
            <a:r>
              <a:rPr lang="en-US" dirty="0" smtClean="0"/>
              <a:t>Infection may remain latent throughout, or </a:t>
            </a:r>
            <a:r>
              <a:rPr lang="en-US" dirty="0" smtClean="0"/>
              <a:t>clinical features </a:t>
            </a:r>
            <a:r>
              <a:rPr lang="en-US" dirty="0" smtClean="0"/>
              <a:t>may develop at any time. </a:t>
            </a:r>
            <a:endParaRPr lang="en-US" dirty="0" smtClean="0"/>
          </a:p>
          <a:p>
            <a:pPr algn="just" rtl="0"/>
            <a:r>
              <a:rPr lang="en-US" dirty="0" smtClean="0"/>
              <a:t>All </a:t>
            </a:r>
            <a:r>
              <a:rPr lang="en-US" dirty="0" smtClean="0"/>
              <a:t>infected </a:t>
            </a:r>
            <a:r>
              <a:rPr lang="en-US" dirty="0" smtClean="0"/>
              <a:t>patients should </a:t>
            </a:r>
            <a:r>
              <a:rPr lang="en-US" dirty="0" smtClean="0"/>
              <a:t>be treated. </a:t>
            </a:r>
            <a:endParaRPr lang="en-US" dirty="0" smtClean="0"/>
          </a:p>
          <a:p>
            <a:pPr algn="just" rtl="0"/>
            <a:r>
              <a:rPr lang="en-US" dirty="0" smtClean="0"/>
              <a:t>Penicillin </a:t>
            </a:r>
            <a:r>
              <a:rPr lang="en-US" dirty="0" smtClean="0"/>
              <a:t>remains the drug of </a:t>
            </a:r>
            <a:r>
              <a:rPr lang="en-US" dirty="0" smtClean="0"/>
              <a:t>choice for </a:t>
            </a:r>
            <a:r>
              <a:rPr lang="en-US" dirty="0" smtClean="0"/>
              <a:t>all stages of infection.</a:t>
            </a:r>
            <a:endParaRPr lang="ar-IQ"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lstStyle/>
          <a:p>
            <a:pPr algn="just" rtl="0"/>
            <a:r>
              <a:rPr lang="en-US" dirty="0" smtClean="0"/>
              <a:t>As coincident infection with more than one STI is frequently seen, GUM clinics routinely offer a full set of investigations at the patient’s first visit, regardless of the reason for attendance. In other settings, less comprehensive investigation may be appropriate.</a:t>
            </a:r>
            <a:endParaRPr lang="ar-IQ"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Capture.PNG"/>
          <p:cNvPicPr>
            <a:picLocks noGrp="1" noChangeAspect="1"/>
          </p:cNvPicPr>
          <p:nvPr>
            <p:ph sz="quarter" idx="1"/>
          </p:nvPr>
        </p:nvPicPr>
        <p:blipFill>
          <a:blip r:embed="rId2"/>
          <a:stretch>
            <a:fillRect/>
          </a:stretch>
        </p:blipFill>
        <p:spPr>
          <a:xfrm>
            <a:off x="571472" y="1571612"/>
            <a:ext cx="8107047" cy="4495800"/>
          </a:xfr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dk1"/>
          </a:lnRef>
          <a:fillRef idx="2">
            <a:schemeClr val="dk1"/>
          </a:fillRef>
          <a:effectRef idx="1">
            <a:schemeClr val="dk1"/>
          </a:effectRef>
          <a:fontRef idx="minor">
            <a:schemeClr val="dk1"/>
          </a:fontRef>
        </p:style>
        <p:txBody>
          <a:bodyPr/>
          <a:lstStyle/>
          <a:p>
            <a:r>
              <a:rPr lang="en-US" b="1" dirty="0" smtClean="0">
                <a:ln w="1905"/>
                <a:solidFill>
                  <a:schemeClr val="tx1"/>
                </a:solidFill>
                <a:effectLst>
                  <a:innerShdw blurRad="69850" dist="43180" dir="5400000">
                    <a:srgbClr val="000000">
                      <a:alpha val="65000"/>
                    </a:srgbClr>
                  </a:innerShdw>
                </a:effectLst>
              </a:rPr>
              <a:t>Acquired </a:t>
            </a:r>
            <a:r>
              <a:rPr lang="en-US" b="1" dirty="0" smtClean="0">
                <a:ln w="1905"/>
                <a:solidFill>
                  <a:schemeClr val="tx1"/>
                </a:solidFill>
                <a:effectLst>
                  <a:innerShdw blurRad="69850" dist="43180" dir="5400000">
                    <a:srgbClr val="000000">
                      <a:alpha val="65000"/>
                    </a:srgbClr>
                  </a:innerShdw>
                </a:effectLst>
              </a:rPr>
              <a:t>syphilis:</a:t>
            </a:r>
            <a:endParaRPr lang="ar-IQ" b="1" dirty="0">
              <a:ln w="1905"/>
              <a:solidFill>
                <a:schemeClr val="tx1"/>
              </a:solidFill>
              <a:effectLst>
                <a:innerShdw blurRad="69850" dist="43180" dir="5400000">
                  <a:srgbClr val="000000">
                    <a:alpha val="65000"/>
                  </a:srgbClr>
                </a:innerShdw>
              </a:effectLst>
            </a:endParaRPr>
          </a:p>
        </p:txBody>
      </p:sp>
      <p:sp>
        <p:nvSpPr>
          <p:cNvPr id="3" name="عنصر نائب للمحتوى 2"/>
          <p:cNvSpPr>
            <a:spLocks noGrp="1"/>
          </p:cNvSpPr>
          <p:nvPr>
            <p:ph sz="quarter" idx="1"/>
          </p:nvPr>
        </p:nvSpPr>
        <p:spPr/>
        <p:txBody>
          <a:bodyPr>
            <a:normAutofit/>
          </a:bodyPr>
          <a:lstStyle/>
          <a:p>
            <a:pPr algn="just" rtl="0">
              <a:buNone/>
            </a:pPr>
            <a:r>
              <a:rPr lang="en-US" sz="3200" b="1" dirty="0" smtClean="0"/>
              <a:t>Early </a:t>
            </a:r>
            <a:r>
              <a:rPr lang="en-US" sz="3200" b="1" dirty="0" smtClean="0"/>
              <a:t>syphilis:</a:t>
            </a:r>
          </a:p>
          <a:p>
            <a:pPr algn="just" rtl="0">
              <a:buNone/>
            </a:pPr>
            <a:r>
              <a:rPr lang="en-US" sz="3200" b="1" dirty="0" smtClean="0">
                <a:solidFill>
                  <a:srgbClr val="FF0000"/>
                </a:solidFill>
              </a:rPr>
              <a:t>a. Primary syphilis:</a:t>
            </a:r>
          </a:p>
          <a:p>
            <a:pPr algn="just" rtl="0"/>
            <a:r>
              <a:rPr lang="en-US" sz="3200" dirty="0" smtClean="0"/>
              <a:t>The incubation period is usually between 14 and 28 </a:t>
            </a:r>
            <a:r>
              <a:rPr lang="en-US" sz="3200" dirty="0" smtClean="0"/>
              <a:t>days with </a:t>
            </a:r>
            <a:r>
              <a:rPr lang="en-US" sz="3200" dirty="0" smtClean="0"/>
              <a:t>a range of 9–90 days. </a:t>
            </a:r>
            <a:endParaRPr lang="en-US" sz="3200" dirty="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endParaRPr lang="ar-IQ"/>
          </a:p>
        </p:txBody>
      </p:sp>
      <p:sp>
        <p:nvSpPr>
          <p:cNvPr id="5" name="عنصر نائب للمحتوى 4"/>
          <p:cNvSpPr>
            <a:spLocks noGrp="1"/>
          </p:cNvSpPr>
          <p:nvPr>
            <p:ph sz="quarter" idx="1"/>
          </p:nvPr>
        </p:nvSpPr>
        <p:spPr/>
        <p:txBody>
          <a:bodyPr/>
          <a:lstStyle/>
          <a:p>
            <a:pPr algn="just" rtl="0"/>
            <a:r>
              <a:rPr lang="en-US" sz="2800" dirty="0" smtClean="0"/>
              <a:t>The primary lesion or chancre develops at the site of infection, usually in the genital area.</a:t>
            </a:r>
            <a:endParaRPr lang="ar-IQ" sz="2800" b="1" dirty="0" smtClean="0">
              <a:solidFill>
                <a:srgbClr val="FF0000"/>
              </a:solidFill>
            </a:endParaRPr>
          </a:p>
          <a:p>
            <a:pPr algn="just" rtl="0"/>
            <a:endParaRPr lang="ar-IQ" dirty="0"/>
          </a:p>
        </p:txBody>
      </p:sp>
      <p:pic>
        <p:nvPicPr>
          <p:cNvPr id="7" name="عنصر نائب للمحتوى 6" descr="t.PNG"/>
          <p:cNvPicPr>
            <a:picLocks noGrp="1" noChangeAspect="1"/>
          </p:cNvPicPr>
          <p:nvPr>
            <p:ph sz="quarter" idx="2"/>
          </p:nvPr>
        </p:nvPicPr>
        <p:blipFill>
          <a:blip r:embed="rId2"/>
          <a:stretch>
            <a:fillRect/>
          </a:stretch>
        </p:blipFill>
        <p:spPr>
          <a:xfrm>
            <a:off x="4714876" y="1785926"/>
            <a:ext cx="4214842" cy="3500462"/>
          </a:xfr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lstStyle/>
          <a:p>
            <a:endParaRPr lang="ar-IQ"/>
          </a:p>
        </p:txBody>
      </p:sp>
      <p:sp>
        <p:nvSpPr>
          <p:cNvPr id="6" name="عنصر نائب للمحتوى 5"/>
          <p:cNvSpPr>
            <a:spLocks noGrp="1"/>
          </p:cNvSpPr>
          <p:nvPr>
            <p:ph sz="quarter" idx="1"/>
          </p:nvPr>
        </p:nvSpPr>
        <p:spPr/>
        <p:txBody>
          <a:bodyPr>
            <a:normAutofit fontScale="92500"/>
          </a:bodyPr>
          <a:lstStyle/>
          <a:p>
            <a:pPr algn="just" rtl="0"/>
            <a:r>
              <a:rPr lang="en-US" dirty="0" smtClean="0"/>
              <a:t>A dull red </a:t>
            </a:r>
            <a:r>
              <a:rPr lang="en-US" dirty="0" err="1" smtClean="0"/>
              <a:t>macule</a:t>
            </a:r>
            <a:r>
              <a:rPr lang="en-US" dirty="0" smtClean="0"/>
              <a:t> develops, </a:t>
            </a:r>
            <a:r>
              <a:rPr lang="en-US" dirty="0" smtClean="0"/>
              <a:t>becomes </a:t>
            </a:r>
            <a:r>
              <a:rPr lang="en-US" dirty="0" err="1" smtClean="0"/>
              <a:t>papular</a:t>
            </a:r>
            <a:r>
              <a:rPr lang="en-US" dirty="0" smtClean="0"/>
              <a:t> and </a:t>
            </a:r>
            <a:r>
              <a:rPr lang="en-US" dirty="0" smtClean="0"/>
              <a:t>then erodes to form an </a:t>
            </a:r>
            <a:r>
              <a:rPr lang="en-US" dirty="0" err="1" smtClean="0"/>
              <a:t>indurated</a:t>
            </a:r>
            <a:r>
              <a:rPr lang="en-US" dirty="0" smtClean="0"/>
              <a:t> </a:t>
            </a:r>
            <a:r>
              <a:rPr lang="en-US" dirty="0" smtClean="0"/>
              <a:t>ulcer (chancre</a:t>
            </a:r>
            <a:r>
              <a:rPr lang="en-US" dirty="0" smtClean="0"/>
              <a:t>). </a:t>
            </a:r>
            <a:endParaRPr lang="en-US" dirty="0" smtClean="0"/>
          </a:p>
          <a:p>
            <a:pPr algn="just" rtl="0"/>
            <a:r>
              <a:rPr lang="en-US" dirty="0" smtClean="0"/>
              <a:t>The </a:t>
            </a:r>
            <a:r>
              <a:rPr lang="en-US" dirty="0" smtClean="0"/>
              <a:t>draining inguinal lymph nodes </a:t>
            </a:r>
            <a:r>
              <a:rPr lang="en-US" dirty="0" smtClean="0"/>
              <a:t>may become </a:t>
            </a:r>
            <a:r>
              <a:rPr lang="en-US" dirty="0" smtClean="0"/>
              <a:t>moderately enlarged, mobile, discrete and rubbery.</a:t>
            </a:r>
          </a:p>
          <a:p>
            <a:pPr algn="just" rtl="0"/>
            <a:r>
              <a:rPr lang="en-US" dirty="0" smtClean="0"/>
              <a:t>The chancre and the lymph nodes are both </a:t>
            </a:r>
            <a:r>
              <a:rPr lang="en-US" dirty="0" smtClean="0"/>
              <a:t>painless and </a:t>
            </a:r>
            <a:r>
              <a:rPr lang="en-US" dirty="0" smtClean="0"/>
              <a:t>non-tender, unless there is concurrent or </a:t>
            </a:r>
            <a:r>
              <a:rPr lang="en-US" dirty="0" smtClean="0"/>
              <a:t>secondary infection</a:t>
            </a:r>
            <a:r>
              <a:rPr lang="en-US" dirty="0" smtClean="0"/>
              <a:t>. </a:t>
            </a:r>
            <a:endParaRPr lang="en-US" dirty="0" smtClean="0"/>
          </a:p>
          <a:p>
            <a:pPr algn="just" rtl="0"/>
            <a:r>
              <a:rPr lang="en-US" dirty="0" smtClean="0"/>
              <a:t>Without </a:t>
            </a:r>
            <a:r>
              <a:rPr lang="en-US" dirty="0" smtClean="0"/>
              <a:t>treatment, the chancre will </a:t>
            </a:r>
            <a:r>
              <a:rPr lang="en-US" dirty="0" smtClean="0"/>
              <a:t>resolve within </a:t>
            </a:r>
            <a:r>
              <a:rPr lang="en-US" dirty="0" smtClean="0"/>
              <a:t>2–6 weeks to leave a thin atrophic scar.</a:t>
            </a:r>
            <a:endParaRPr lang="ar-IQ"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lstStyle/>
          <a:p>
            <a:pPr algn="just" rtl="0"/>
            <a:r>
              <a:rPr lang="en-US" dirty="0" smtClean="0"/>
              <a:t>Chancres may develop on the vaginal wall and on </a:t>
            </a:r>
            <a:r>
              <a:rPr lang="en-US" dirty="0" smtClean="0"/>
              <a:t>the cervix</a:t>
            </a:r>
            <a:r>
              <a:rPr lang="en-US" dirty="0" smtClean="0"/>
              <a:t>. </a:t>
            </a:r>
            <a:endParaRPr lang="en-US" dirty="0" smtClean="0"/>
          </a:p>
          <a:p>
            <a:pPr algn="just" rtl="0"/>
            <a:r>
              <a:rPr lang="en-US" dirty="0" err="1" smtClean="0"/>
              <a:t>Extragenital</a:t>
            </a:r>
            <a:r>
              <a:rPr lang="en-US" dirty="0" smtClean="0"/>
              <a:t> </a:t>
            </a:r>
            <a:r>
              <a:rPr lang="en-US" dirty="0" smtClean="0"/>
              <a:t>chancres are found in about 10% </a:t>
            </a:r>
            <a:r>
              <a:rPr lang="en-US" dirty="0" smtClean="0"/>
              <a:t>of patients</a:t>
            </a:r>
            <a:r>
              <a:rPr lang="en-US" dirty="0" smtClean="0"/>
              <a:t>, affecting sites such as the finger, lip, tongue, </a:t>
            </a:r>
            <a:r>
              <a:rPr lang="en-US" dirty="0" smtClean="0"/>
              <a:t>tonsil, nipple</a:t>
            </a:r>
            <a:r>
              <a:rPr lang="en-US" dirty="0" smtClean="0"/>
              <a:t>, anus or rectum. </a:t>
            </a:r>
            <a:endParaRPr lang="en-US" dirty="0" smtClean="0"/>
          </a:p>
          <a:p>
            <a:pPr algn="just" rtl="0"/>
            <a:r>
              <a:rPr lang="en-US" dirty="0" smtClean="0"/>
              <a:t>Anal </a:t>
            </a:r>
            <a:r>
              <a:rPr lang="en-US" dirty="0" smtClean="0"/>
              <a:t>chancres often </a:t>
            </a:r>
            <a:r>
              <a:rPr lang="en-US" dirty="0" smtClean="0"/>
              <a:t>resemble fissures </a:t>
            </a:r>
            <a:r>
              <a:rPr lang="en-US" dirty="0" smtClean="0"/>
              <a:t>and may be painful.</a:t>
            </a:r>
            <a:endParaRPr lang="ar-IQ"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600" b="1" dirty="0" smtClean="0">
                <a:solidFill>
                  <a:srgbClr val="FF0000"/>
                </a:solidFill>
              </a:rPr>
              <a:t>b. Secondary syphilis:</a:t>
            </a:r>
            <a:endParaRPr lang="ar-IQ" sz="3600" b="1" dirty="0">
              <a:solidFill>
                <a:srgbClr val="FF0000"/>
              </a:solidFill>
            </a:endParaRPr>
          </a:p>
        </p:txBody>
      </p:sp>
      <p:sp>
        <p:nvSpPr>
          <p:cNvPr id="3" name="عنصر نائب للمحتوى 2"/>
          <p:cNvSpPr>
            <a:spLocks noGrp="1"/>
          </p:cNvSpPr>
          <p:nvPr>
            <p:ph sz="quarter" idx="1"/>
          </p:nvPr>
        </p:nvSpPr>
        <p:spPr/>
        <p:txBody>
          <a:bodyPr/>
          <a:lstStyle/>
          <a:p>
            <a:pPr algn="just" rtl="0"/>
            <a:r>
              <a:rPr lang="en-US" dirty="0" smtClean="0"/>
              <a:t>This occurs 6–8 weeks after the development of </a:t>
            </a:r>
            <a:r>
              <a:rPr lang="en-US" dirty="0" smtClean="0"/>
              <a:t>the chancre </a:t>
            </a:r>
            <a:r>
              <a:rPr lang="en-US" dirty="0" smtClean="0"/>
              <a:t>when </a:t>
            </a:r>
            <a:r>
              <a:rPr lang="en-US" dirty="0" err="1" smtClean="0"/>
              <a:t>treponemes</a:t>
            </a:r>
            <a:r>
              <a:rPr lang="en-US" dirty="0" smtClean="0"/>
              <a:t> disseminate to produce </a:t>
            </a:r>
            <a:r>
              <a:rPr lang="en-US" dirty="0" smtClean="0"/>
              <a:t>a multisystem </a:t>
            </a:r>
            <a:r>
              <a:rPr lang="en-US" dirty="0" smtClean="0"/>
              <a:t>disease. </a:t>
            </a:r>
            <a:endParaRPr lang="en-US" dirty="0" smtClean="0"/>
          </a:p>
          <a:p>
            <a:pPr algn="just" rtl="0"/>
            <a:r>
              <a:rPr lang="en-US" dirty="0" smtClean="0"/>
              <a:t>Constitutional </a:t>
            </a:r>
            <a:r>
              <a:rPr lang="en-US" dirty="0" smtClean="0"/>
              <a:t>features such </a:t>
            </a:r>
            <a:r>
              <a:rPr lang="en-US" dirty="0" smtClean="0"/>
              <a:t>as mild </a:t>
            </a:r>
            <a:r>
              <a:rPr lang="en-US" dirty="0" smtClean="0"/>
              <a:t>fever, malaise and headache are common.</a:t>
            </a:r>
            <a:endParaRPr lang="ar-IQ"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lstStyle/>
          <a:p>
            <a:pPr algn="just" rtl="0"/>
            <a:r>
              <a:rPr lang="en-US" dirty="0" smtClean="0"/>
              <a:t>Over 75</a:t>
            </a:r>
            <a:r>
              <a:rPr lang="en-US" dirty="0" smtClean="0"/>
              <a:t>% of patients present with a rash on the trunk </a:t>
            </a:r>
            <a:r>
              <a:rPr lang="en-US" dirty="0" smtClean="0"/>
              <a:t>and limbs </a:t>
            </a:r>
            <a:r>
              <a:rPr lang="en-US" dirty="0" smtClean="0"/>
              <a:t>that may later involve the palms and soles; </a:t>
            </a:r>
            <a:r>
              <a:rPr lang="en-US" dirty="0" smtClean="0"/>
              <a:t>this is </a:t>
            </a:r>
            <a:r>
              <a:rPr lang="en-US" dirty="0" smtClean="0"/>
              <a:t>initially macular but evolves to </a:t>
            </a:r>
            <a:r>
              <a:rPr lang="en-US" dirty="0" err="1" smtClean="0"/>
              <a:t>maculopapular</a:t>
            </a:r>
            <a:r>
              <a:rPr lang="en-US" dirty="0" smtClean="0"/>
              <a:t> </a:t>
            </a:r>
            <a:r>
              <a:rPr lang="en-US" dirty="0" smtClean="0"/>
              <a:t>or </a:t>
            </a:r>
            <a:r>
              <a:rPr lang="en-US" dirty="0" err="1" smtClean="0"/>
              <a:t>papular</a:t>
            </a:r>
            <a:r>
              <a:rPr lang="en-US" dirty="0" smtClean="0"/>
              <a:t> </a:t>
            </a:r>
            <a:r>
              <a:rPr lang="en-US" dirty="0" smtClean="0"/>
              <a:t>forms, which are </a:t>
            </a:r>
            <a:r>
              <a:rPr lang="en-US" dirty="0" err="1" smtClean="0"/>
              <a:t>generalised</a:t>
            </a:r>
            <a:r>
              <a:rPr lang="en-US" dirty="0" smtClean="0"/>
              <a:t>, </a:t>
            </a:r>
            <a:r>
              <a:rPr lang="en-US" dirty="0" smtClean="0"/>
              <a:t>symmetrical and </a:t>
            </a:r>
            <a:r>
              <a:rPr lang="en-US" dirty="0" smtClean="0"/>
              <a:t>non-irritable. </a:t>
            </a:r>
            <a:endParaRPr lang="en-US" dirty="0" smtClean="0"/>
          </a:p>
          <a:p>
            <a:pPr algn="just" rtl="0"/>
            <a:r>
              <a:rPr lang="en-US" dirty="0" smtClean="0"/>
              <a:t>Scales </a:t>
            </a:r>
            <a:r>
              <a:rPr lang="en-US" dirty="0" smtClean="0"/>
              <a:t>may form on the papules later.</a:t>
            </a:r>
          </a:p>
          <a:p>
            <a:pPr algn="just" rtl="0"/>
            <a:r>
              <a:rPr lang="en-US" dirty="0" smtClean="0"/>
              <a:t>Without treatment, the rash may last for up to 12 weeks.</a:t>
            </a:r>
            <a:endParaRPr lang="en-US" dirty="0" smtClean="0"/>
          </a:p>
          <a:p>
            <a:pPr algn="just" rtl="0"/>
            <a:endParaRPr lang="ar-IQ"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fontScale="92500" lnSpcReduction="10000"/>
          </a:bodyPr>
          <a:lstStyle/>
          <a:p>
            <a:pPr algn="just" rtl="0"/>
            <a:r>
              <a:rPr lang="en-US" dirty="0" err="1" smtClean="0"/>
              <a:t>Condylomata</a:t>
            </a:r>
            <a:r>
              <a:rPr lang="en-US" dirty="0" smtClean="0"/>
              <a:t> </a:t>
            </a:r>
            <a:r>
              <a:rPr lang="en-US" dirty="0" err="1" smtClean="0"/>
              <a:t>lata</a:t>
            </a:r>
            <a:r>
              <a:rPr lang="en-US" dirty="0" smtClean="0"/>
              <a:t> (papules coalescing to plaques) </a:t>
            </a:r>
            <a:r>
              <a:rPr lang="en-US" dirty="0" smtClean="0"/>
              <a:t>may develop </a:t>
            </a:r>
            <a:r>
              <a:rPr lang="en-US" dirty="0" smtClean="0"/>
              <a:t>in warm, moist sites such as the vulva or </a:t>
            </a:r>
            <a:r>
              <a:rPr lang="en-US" dirty="0" err="1" smtClean="0"/>
              <a:t>perianal</a:t>
            </a:r>
            <a:r>
              <a:rPr lang="en-US" dirty="0" smtClean="0"/>
              <a:t> area</a:t>
            </a:r>
            <a:r>
              <a:rPr lang="en-US" dirty="0" smtClean="0"/>
              <a:t>. </a:t>
            </a:r>
            <a:endParaRPr lang="en-US" dirty="0" smtClean="0"/>
          </a:p>
          <a:p>
            <a:pPr algn="just" rtl="0"/>
            <a:r>
              <a:rPr lang="en-US" dirty="0" err="1" smtClean="0"/>
              <a:t>Generalised</a:t>
            </a:r>
            <a:r>
              <a:rPr lang="en-US" dirty="0" smtClean="0"/>
              <a:t> </a:t>
            </a:r>
            <a:r>
              <a:rPr lang="en-US" dirty="0" smtClean="0"/>
              <a:t>non-tender </a:t>
            </a:r>
            <a:r>
              <a:rPr lang="en-US" dirty="0" err="1" smtClean="0"/>
              <a:t>lymphadenopathy</a:t>
            </a:r>
            <a:r>
              <a:rPr lang="en-US" dirty="0" smtClean="0"/>
              <a:t> </a:t>
            </a:r>
            <a:r>
              <a:rPr lang="en-US" dirty="0" smtClean="0"/>
              <a:t>is present </a:t>
            </a:r>
            <a:r>
              <a:rPr lang="en-US" dirty="0" smtClean="0"/>
              <a:t>in over 50% of patients. </a:t>
            </a:r>
            <a:endParaRPr lang="en-US" dirty="0" smtClean="0"/>
          </a:p>
          <a:p>
            <a:pPr algn="just" rtl="0"/>
            <a:r>
              <a:rPr lang="en-US" dirty="0" smtClean="0"/>
              <a:t>Mucosal </a:t>
            </a:r>
            <a:r>
              <a:rPr lang="en-US" dirty="0" smtClean="0"/>
              <a:t>lesions, </a:t>
            </a:r>
            <a:r>
              <a:rPr lang="en-US" dirty="0" smtClean="0"/>
              <a:t>known as </a:t>
            </a:r>
            <a:r>
              <a:rPr lang="en-US" dirty="0" smtClean="0"/>
              <a:t>mucous patches, may affect the genitalia, </a:t>
            </a:r>
            <a:r>
              <a:rPr lang="en-US" dirty="0" smtClean="0"/>
              <a:t>mouth, pharynx </a:t>
            </a:r>
            <a:r>
              <a:rPr lang="en-US" dirty="0" smtClean="0"/>
              <a:t>or larynx and are essentially modified </a:t>
            </a:r>
            <a:r>
              <a:rPr lang="en-US" dirty="0" smtClean="0"/>
              <a:t>papules, which </a:t>
            </a:r>
            <a:r>
              <a:rPr lang="en-US" dirty="0" smtClean="0"/>
              <a:t>become eroded. </a:t>
            </a:r>
            <a:endParaRPr lang="en-US" dirty="0" smtClean="0"/>
          </a:p>
          <a:p>
            <a:pPr algn="just" rtl="0"/>
            <a:r>
              <a:rPr lang="en-US" dirty="0" smtClean="0"/>
              <a:t>Rarely</a:t>
            </a:r>
            <a:r>
              <a:rPr lang="en-US" dirty="0" smtClean="0"/>
              <a:t>, confluence </a:t>
            </a:r>
            <a:r>
              <a:rPr lang="en-US" dirty="0" smtClean="0"/>
              <a:t>produces characteristic </a:t>
            </a:r>
            <a:r>
              <a:rPr lang="en-US" dirty="0" smtClean="0"/>
              <a:t>‘snail track ulcers’ in the mouth.</a:t>
            </a:r>
            <a:endParaRPr lang="ar-IQ"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a:bodyPr>
          <a:lstStyle/>
          <a:p>
            <a:pPr algn="just" rtl="0"/>
            <a:r>
              <a:rPr lang="en-US" dirty="0" smtClean="0"/>
              <a:t>Other features such as meningitis, cranial </a:t>
            </a:r>
            <a:r>
              <a:rPr lang="en-US" dirty="0" smtClean="0"/>
              <a:t>nerve palsies, anterior </a:t>
            </a:r>
            <a:r>
              <a:rPr lang="en-US" dirty="0" smtClean="0"/>
              <a:t>or posterior </a:t>
            </a:r>
            <a:r>
              <a:rPr lang="en-US" dirty="0" err="1" smtClean="0"/>
              <a:t>uveitis</a:t>
            </a:r>
            <a:r>
              <a:rPr lang="en-US" dirty="0" smtClean="0"/>
              <a:t>, hepatitis, </a:t>
            </a:r>
            <a:r>
              <a:rPr lang="en-US" dirty="0" smtClean="0"/>
              <a:t>gastritis, </a:t>
            </a:r>
            <a:r>
              <a:rPr lang="en-US" dirty="0" err="1" smtClean="0"/>
              <a:t>glomerulonephritis</a:t>
            </a:r>
            <a:r>
              <a:rPr lang="en-US" dirty="0" smtClean="0"/>
              <a:t> </a:t>
            </a:r>
            <a:r>
              <a:rPr lang="en-US" dirty="0" smtClean="0"/>
              <a:t>or </a:t>
            </a:r>
            <a:r>
              <a:rPr lang="en-US" dirty="0" err="1" smtClean="0"/>
              <a:t>periostitis</a:t>
            </a:r>
            <a:r>
              <a:rPr lang="en-US" dirty="0" smtClean="0"/>
              <a:t> are sometimes seen.</a:t>
            </a:r>
          </a:p>
          <a:p>
            <a:pPr algn="just" rtl="0"/>
            <a:r>
              <a:rPr lang="en-US" dirty="0" smtClean="0"/>
              <a:t>The differential diagnosis of secondary syphilis </a:t>
            </a:r>
            <a:r>
              <a:rPr lang="en-US" dirty="0" smtClean="0"/>
              <a:t>can be </a:t>
            </a:r>
            <a:r>
              <a:rPr lang="en-US" dirty="0" smtClean="0"/>
              <a:t>extensive, but in the context of a suspected STI, </a:t>
            </a:r>
            <a:r>
              <a:rPr lang="en-US" dirty="0" smtClean="0"/>
              <a:t>primary HIV </a:t>
            </a:r>
            <a:r>
              <a:rPr lang="en-US" dirty="0" smtClean="0"/>
              <a:t>infection is the most important </a:t>
            </a:r>
            <a:r>
              <a:rPr lang="en-US" dirty="0" smtClean="0"/>
              <a:t>alternative condition </a:t>
            </a:r>
            <a:r>
              <a:rPr lang="en-US" dirty="0" smtClean="0"/>
              <a:t>to </a:t>
            </a:r>
            <a:r>
              <a:rPr lang="en-US" dirty="0" smtClean="0"/>
              <a:t>consider.</a:t>
            </a:r>
            <a:endParaRPr lang="ar-IQ"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lstStyle/>
          <a:p>
            <a:pPr algn="just" rtl="0"/>
            <a:r>
              <a:rPr lang="en-US" dirty="0" smtClean="0"/>
              <a:t>The clinical manifestations of secondary syphilis </a:t>
            </a:r>
            <a:r>
              <a:rPr lang="en-US" dirty="0" smtClean="0"/>
              <a:t>will resolve </a:t>
            </a:r>
            <a:r>
              <a:rPr lang="en-US" dirty="0" smtClean="0"/>
              <a:t>without treatment but relapse may occur, </a:t>
            </a:r>
            <a:r>
              <a:rPr lang="en-US" dirty="0" smtClean="0"/>
              <a:t>usually within </a:t>
            </a:r>
            <a:r>
              <a:rPr lang="en-US" dirty="0" smtClean="0"/>
              <a:t>the first year of infection. </a:t>
            </a:r>
            <a:r>
              <a:rPr lang="en-US" dirty="0" smtClean="0"/>
              <a:t>Thereafter</a:t>
            </a:r>
            <a:r>
              <a:rPr lang="en-US" dirty="0" smtClean="0"/>
              <a:t>, </a:t>
            </a:r>
            <a:r>
              <a:rPr lang="en-US" dirty="0" smtClean="0"/>
              <a:t>the disease enters </a:t>
            </a:r>
            <a:r>
              <a:rPr lang="en-US" dirty="0" smtClean="0"/>
              <a:t>the phase of latency.</a:t>
            </a:r>
            <a:endParaRPr lang="ar-IQ"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lnSpcReduction="10000"/>
          </a:bodyPr>
          <a:lstStyle/>
          <a:p>
            <a:pPr algn="just" rtl="0"/>
            <a:r>
              <a:rPr lang="en-US" dirty="0" smtClean="0"/>
              <a:t>The extent of the examination largely reflects the likelihood of HIV infection or syphilis. </a:t>
            </a:r>
          </a:p>
          <a:p>
            <a:pPr algn="just" rtl="0"/>
            <a:r>
              <a:rPr lang="en-US" dirty="0" smtClean="0"/>
              <a:t>Most heterosexuals in the UK are at such low risk of these infections that routine </a:t>
            </a:r>
            <a:r>
              <a:rPr lang="en-US" dirty="0" err="1" smtClean="0"/>
              <a:t>extragenital</a:t>
            </a:r>
            <a:r>
              <a:rPr lang="en-US" dirty="0" smtClean="0"/>
              <a:t> examination is unnecessary. This is not the case in parts of the world where HIV is endemic, or for men who have sex with men (MSM) in the UK. In other words, the extent of the examination is determined by the sexual history.</a:t>
            </a:r>
            <a:endParaRPr lang="ar-IQ"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4000" b="1" dirty="0" smtClean="0">
                <a:solidFill>
                  <a:srgbClr val="FF0000"/>
                </a:solidFill>
              </a:rPr>
              <a:t>c. Latent syphilis:</a:t>
            </a:r>
            <a:endParaRPr lang="ar-IQ" sz="4000" b="1" dirty="0">
              <a:solidFill>
                <a:srgbClr val="FF0000"/>
              </a:solidFill>
            </a:endParaRPr>
          </a:p>
        </p:txBody>
      </p:sp>
      <p:sp>
        <p:nvSpPr>
          <p:cNvPr id="3" name="عنصر نائب للمحتوى 2"/>
          <p:cNvSpPr>
            <a:spLocks noGrp="1"/>
          </p:cNvSpPr>
          <p:nvPr>
            <p:ph sz="quarter" idx="1"/>
          </p:nvPr>
        </p:nvSpPr>
        <p:spPr/>
        <p:txBody>
          <a:bodyPr>
            <a:normAutofit fontScale="92500" lnSpcReduction="20000"/>
          </a:bodyPr>
          <a:lstStyle/>
          <a:p>
            <a:pPr algn="just" rtl="0"/>
            <a:r>
              <a:rPr lang="en-US" dirty="0" smtClean="0"/>
              <a:t>This phase is </a:t>
            </a:r>
            <a:r>
              <a:rPr lang="en-US" dirty="0" err="1" smtClean="0"/>
              <a:t>characterised</a:t>
            </a:r>
            <a:r>
              <a:rPr lang="en-US" dirty="0" smtClean="0"/>
              <a:t> by the presence of </a:t>
            </a:r>
            <a:r>
              <a:rPr lang="en-US" dirty="0" smtClean="0"/>
              <a:t>positive syphilis </a:t>
            </a:r>
            <a:r>
              <a:rPr lang="en-US" dirty="0" smtClean="0"/>
              <a:t>serology or the diagnostic </a:t>
            </a:r>
            <a:r>
              <a:rPr lang="en-US" dirty="0" smtClean="0"/>
              <a:t>cerebrospinal fluid </a:t>
            </a:r>
            <a:r>
              <a:rPr lang="en-US" dirty="0" smtClean="0"/>
              <a:t>(CSF) abnormalities of </a:t>
            </a:r>
            <a:r>
              <a:rPr lang="en-US" dirty="0" err="1" smtClean="0"/>
              <a:t>neurosyphilis</a:t>
            </a:r>
            <a:r>
              <a:rPr lang="en-US" dirty="0" smtClean="0"/>
              <a:t> in </a:t>
            </a:r>
            <a:r>
              <a:rPr lang="en-US" dirty="0" smtClean="0"/>
              <a:t>an untreated </a:t>
            </a:r>
            <a:r>
              <a:rPr lang="en-US" dirty="0" smtClean="0"/>
              <a:t>patient with no evidence of clinical disease.</a:t>
            </a:r>
          </a:p>
          <a:p>
            <a:pPr algn="just" rtl="0"/>
            <a:r>
              <a:rPr lang="en-US" dirty="0" smtClean="0"/>
              <a:t>It is divided into early latency (within 2 years of infection</a:t>
            </a:r>
            <a:r>
              <a:rPr lang="en-US" dirty="0" smtClean="0"/>
              <a:t>), when </a:t>
            </a:r>
            <a:r>
              <a:rPr lang="en-US" dirty="0" smtClean="0"/>
              <a:t>syphilis may be transmitted sexually, </a:t>
            </a:r>
            <a:r>
              <a:rPr lang="en-US" dirty="0" smtClean="0"/>
              <a:t>and late </a:t>
            </a:r>
            <a:r>
              <a:rPr lang="en-US" dirty="0" smtClean="0"/>
              <a:t>latency, when the patient is no longer sexually infectious.</a:t>
            </a:r>
          </a:p>
          <a:p>
            <a:pPr algn="just" rtl="0"/>
            <a:r>
              <a:rPr lang="en-US" dirty="0" smtClean="0"/>
              <a:t>Transmission of syphilis from a pregnant </a:t>
            </a:r>
            <a:r>
              <a:rPr lang="en-US" dirty="0" smtClean="0"/>
              <a:t>woman to </a:t>
            </a:r>
            <a:r>
              <a:rPr lang="en-US" dirty="0" smtClean="0"/>
              <a:t>her fetus, and rarely by blood transfusion, is </a:t>
            </a:r>
            <a:r>
              <a:rPr lang="en-US" dirty="0" smtClean="0"/>
              <a:t>possible for </a:t>
            </a:r>
            <a:r>
              <a:rPr lang="en-US" dirty="0" smtClean="0"/>
              <a:t>several years following infection.</a:t>
            </a:r>
            <a:endParaRPr lang="ar-IQ"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chemeClr val="tx1"/>
                </a:solidFill>
              </a:rPr>
              <a:t>Late </a:t>
            </a:r>
            <a:r>
              <a:rPr lang="en-US" b="1" dirty="0" smtClean="0">
                <a:solidFill>
                  <a:schemeClr val="tx1"/>
                </a:solidFill>
              </a:rPr>
              <a:t>syphilis:</a:t>
            </a:r>
            <a:endParaRPr lang="ar-IQ" dirty="0">
              <a:solidFill>
                <a:schemeClr val="tx1"/>
              </a:solidFill>
            </a:endParaRPr>
          </a:p>
        </p:txBody>
      </p:sp>
      <p:sp>
        <p:nvSpPr>
          <p:cNvPr id="3" name="عنصر نائب للمحتوى 2"/>
          <p:cNvSpPr>
            <a:spLocks noGrp="1"/>
          </p:cNvSpPr>
          <p:nvPr>
            <p:ph sz="quarter" idx="1"/>
          </p:nvPr>
        </p:nvSpPr>
        <p:spPr/>
        <p:txBody>
          <a:bodyPr>
            <a:normAutofit/>
          </a:bodyPr>
          <a:lstStyle/>
          <a:p>
            <a:pPr algn="just" rtl="0">
              <a:buNone/>
            </a:pPr>
            <a:r>
              <a:rPr lang="en-US" sz="3600" b="1" dirty="0" smtClean="0">
                <a:solidFill>
                  <a:srgbClr val="FF0000"/>
                </a:solidFill>
              </a:rPr>
              <a:t>a. Late </a:t>
            </a:r>
            <a:r>
              <a:rPr lang="en-US" sz="3600" b="1" dirty="0" smtClean="0">
                <a:solidFill>
                  <a:srgbClr val="FF0000"/>
                </a:solidFill>
              </a:rPr>
              <a:t>latent </a:t>
            </a:r>
            <a:r>
              <a:rPr lang="en-US" sz="3600" b="1" dirty="0" smtClean="0">
                <a:solidFill>
                  <a:srgbClr val="FF0000"/>
                </a:solidFill>
              </a:rPr>
              <a:t>syphilis:</a:t>
            </a:r>
          </a:p>
          <a:p>
            <a:pPr algn="just" rtl="0"/>
            <a:r>
              <a:rPr lang="en-US" sz="2800" dirty="0" smtClean="0"/>
              <a:t>This may persist for many years or for life. </a:t>
            </a:r>
            <a:endParaRPr lang="en-US" sz="2800" dirty="0" smtClean="0"/>
          </a:p>
          <a:p>
            <a:pPr algn="just" rtl="0"/>
            <a:r>
              <a:rPr lang="en-US" sz="2800" dirty="0" smtClean="0"/>
              <a:t>Without treatment over </a:t>
            </a:r>
            <a:r>
              <a:rPr lang="en-US" sz="2800" dirty="0" smtClean="0"/>
              <a:t>60% of patients might be expected to </a:t>
            </a:r>
            <a:r>
              <a:rPr lang="en-US" sz="2800" dirty="0" smtClean="0"/>
              <a:t>suffer little </a:t>
            </a:r>
            <a:r>
              <a:rPr lang="en-US" sz="2800" dirty="0" smtClean="0"/>
              <a:t>or no ill health. </a:t>
            </a:r>
            <a:endParaRPr lang="en-US" sz="2800" dirty="0" smtClean="0"/>
          </a:p>
          <a:p>
            <a:pPr algn="just" rtl="0"/>
            <a:r>
              <a:rPr lang="en-US" sz="2800" dirty="0" smtClean="0"/>
              <a:t>Coincidental </a:t>
            </a:r>
            <a:r>
              <a:rPr lang="en-US" sz="2800" dirty="0" smtClean="0"/>
              <a:t>prescription of </a:t>
            </a:r>
            <a:r>
              <a:rPr lang="en-US" sz="2800" dirty="0" smtClean="0"/>
              <a:t>antibiotics for </a:t>
            </a:r>
            <a:r>
              <a:rPr lang="en-US" sz="2800" dirty="0" smtClean="0"/>
              <a:t>other illnesses such as respiratory tract or </a:t>
            </a:r>
            <a:r>
              <a:rPr lang="en-US" sz="2800" dirty="0" smtClean="0"/>
              <a:t>skin infections </a:t>
            </a:r>
            <a:r>
              <a:rPr lang="en-US" sz="2800" dirty="0" smtClean="0"/>
              <a:t>may treat latent syphilis serendipitously.</a:t>
            </a:r>
            <a:endParaRPr lang="ar-IQ" sz="2800" b="1" dirty="0">
              <a:solidFill>
                <a:srgbClr val="FF0000"/>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600" b="1" dirty="0" smtClean="0">
                <a:solidFill>
                  <a:srgbClr val="FF0000"/>
                </a:solidFill>
              </a:rPr>
              <a:t>b. Benign </a:t>
            </a:r>
            <a:r>
              <a:rPr lang="en-US" sz="3600" b="1" dirty="0" smtClean="0">
                <a:solidFill>
                  <a:srgbClr val="FF0000"/>
                </a:solidFill>
              </a:rPr>
              <a:t>tertiary </a:t>
            </a:r>
            <a:r>
              <a:rPr lang="en-US" sz="3600" b="1" dirty="0" smtClean="0">
                <a:solidFill>
                  <a:srgbClr val="FF0000"/>
                </a:solidFill>
              </a:rPr>
              <a:t>syphilis:</a:t>
            </a:r>
            <a:endParaRPr lang="ar-IQ" sz="3600" b="1" dirty="0">
              <a:solidFill>
                <a:srgbClr val="FF0000"/>
              </a:solidFill>
            </a:endParaRPr>
          </a:p>
        </p:txBody>
      </p:sp>
      <p:sp>
        <p:nvSpPr>
          <p:cNvPr id="3" name="عنصر نائب للمحتوى 2"/>
          <p:cNvSpPr>
            <a:spLocks noGrp="1"/>
          </p:cNvSpPr>
          <p:nvPr>
            <p:ph sz="quarter" idx="1"/>
          </p:nvPr>
        </p:nvSpPr>
        <p:spPr/>
        <p:txBody>
          <a:bodyPr>
            <a:normAutofit/>
          </a:bodyPr>
          <a:lstStyle/>
          <a:p>
            <a:pPr algn="just" rtl="0"/>
            <a:r>
              <a:rPr lang="en-US" dirty="0" smtClean="0"/>
              <a:t>This may develop between 3 and 10 years after </a:t>
            </a:r>
            <a:r>
              <a:rPr lang="en-US" dirty="0" smtClean="0"/>
              <a:t>infection but </a:t>
            </a:r>
            <a:r>
              <a:rPr lang="en-US" dirty="0" smtClean="0"/>
              <a:t>is now rarely seen in the UK. </a:t>
            </a:r>
            <a:endParaRPr lang="en-US" dirty="0" smtClean="0"/>
          </a:p>
          <a:p>
            <a:pPr algn="just" rtl="0"/>
            <a:r>
              <a:rPr lang="en-US" dirty="0" smtClean="0"/>
              <a:t>Skin</a:t>
            </a:r>
            <a:r>
              <a:rPr lang="en-US" dirty="0" smtClean="0"/>
              <a:t>, </a:t>
            </a:r>
            <a:r>
              <a:rPr lang="en-US" dirty="0" smtClean="0"/>
              <a:t>mucous membranes</a:t>
            </a:r>
            <a:r>
              <a:rPr lang="en-US" dirty="0" smtClean="0"/>
              <a:t>, bone, muscle or viscera can be involved.</a:t>
            </a:r>
          </a:p>
          <a:p>
            <a:pPr algn="just" rtl="0"/>
            <a:r>
              <a:rPr lang="en-US" dirty="0" smtClean="0"/>
              <a:t>The characteristic feature is a chronic </a:t>
            </a:r>
            <a:r>
              <a:rPr lang="en-US" dirty="0" err="1" smtClean="0"/>
              <a:t>granulomatous</a:t>
            </a:r>
            <a:r>
              <a:rPr lang="en-US" dirty="0" smtClean="0"/>
              <a:t> lesion </a:t>
            </a:r>
            <a:r>
              <a:rPr lang="en-US" dirty="0" smtClean="0"/>
              <a:t>called a </a:t>
            </a:r>
            <a:r>
              <a:rPr lang="en-US" dirty="0" err="1" smtClean="0"/>
              <a:t>gumma</a:t>
            </a:r>
            <a:r>
              <a:rPr lang="en-US" dirty="0" smtClean="0"/>
              <a:t>, which may be single or multiple.</a:t>
            </a:r>
          </a:p>
          <a:p>
            <a:pPr algn="just" rtl="0"/>
            <a:r>
              <a:rPr lang="en-US" dirty="0" smtClean="0"/>
              <a:t>Healing with scar formation may impair </a:t>
            </a:r>
            <a:r>
              <a:rPr lang="en-US" dirty="0" smtClean="0"/>
              <a:t>the function </a:t>
            </a:r>
            <a:r>
              <a:rPr lang="en-US" dirty="0" smtClean="0"/>
              <a:t>of the structure affected.</a:t>
            </a:r>
            <a:endParaRPr lang="ar-IQ"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a:bodyPr>
          <a:lstStyle/>
          <a:p>
            <a:pPr algn="just" rtl="0"/>
            <a:r>
              <a:rPr lang="en-US" dirty="0" smtClean="0"/>
              <a:t>Skin lesions </a:t>
            </a:r>
            <a:r>
              <a:rPr lang="en-US" dirty="0" smtClean="0"/>
              <a:t>may take </a:t>
            </a:r>
            <a:r>
              <a:rPr lang="en-US" dirty="0" smtClean="0"/>
              <a:t>the form of nodules or ulcers whilst </a:t>
            </a:r>
            <a:r>
              <a:rPr lang="en-US" dirty="0" smtClean="0"/>
              <a:t>subcutaneous lesions </a:t>
            </a:r>
            <a:r>
              <a:rPr lang="en-US" dirty="0" smtClean="0"/>
              <a:t>may ulcerate with a gummy discharge.</a:t>
            </a:r>
          </a:p>
          <a:p>
            <a:pPr algn="just" rtl="0"/>
            <a:r>
              <a:rPr lang="en-US" dirty="0" smtClean="0"/>
              <a:t>Healing occurs slowly with the formation of </a:t>
            </a:r>
            <a:r>
              <a:rPr lang="en-US" dirty="0" smtClean="0"/>
              <a:t>characteristic tissue </a:t>
            </a:r>
            <a:r>
              <a:rPr lang="en-US" dirty="0" smtClean="0"/>
              <a:t>paper scars. </a:t>
            </a:r>
            <a:endParaRPr lang="en-US" dirty="0" smtClean="0"/>
          </a:p>
          <a:p>
            <a:pPr algn="just" rtl="0"/>
            <a:r>
              <a:rPr lang="en-US" dirty="0" smtClean="0"/>
              <a:t>Mucosal </a:t>
            </a:r>
            <a:r>
              <a:rPr lang="en-US" dirty="0" smtClean="0"/>
              <a:t>lesions may occur </a:t>
            </a:r>
            <a:r>
              <a:rPr lang="en-US" dirty="0" smtClean="0"/>
              <a:t>in the </a:t>
            </a:r>
            <a:r>
              <a:rPr lang="en-US" dirty="0" smtClean="0"/>
              <a:t>mouth, pharynx, larynx or nasal septum, </a:t>
            </a:r>
            <a:r>
              <a:rPr lang="en-US" dirty="0" smtClean="0"/>
              <a:t>appearing as </a:t>
            </a:r>
            <a:r>
              <a:rPr lang="en-US" dirty="0" smtClean="0"/>
              <a:t>punched-out ulcers.</a:t>
            </a:r>
            <a:endParaRPr lang="ar-IQ"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a:bodyPr>
          <a:lstStyle/>
          <a:p>
            <a:pPr algn="just" rtl="0"/>
            <a:r>
              <a:rPr lang="en-US" dirty="0" smtClean="0"/>
              <a:t>Of particular </a:t>
            </a:r>
            <a:r>
              <a:rPr lang="en-US" dirty="0" smtClean="0"/>
              <a:t>importance is </a:t>
            </a:r>
            <a:r>
              <a:rPr lang="en-US" dirty="0" err="1" smtClean="0"/>
              <a:t>gummatous</a:t>
            </a:r>
            <a:r>
              <a:rPr lang="en-US" dirty="0" smtClean="0"/>
              <a:t> involvement of the tongue, healing </a:t>
            </a:r>
            <a:r>
              <a:rPr lang="en-US" dirty="0" smtClean="0"/>
              <a:t>of which </a:t>
            </a:r>
            <a:r>
              <a:rPr lang="en-US" dirty="0" smtClean="0"/>
              <a:t>may lead to </a:t>
            </a:r>
            <a:r>
              <a:rPr lang="en-US" dirty="0" err="1" smtClean="0"/>
              <a:t>leucoplakia</a:t>
            </a:r>
            <a:r>
              <a:rPr lang="en-US" dirty="0" smtClean="0"/>
              <a:t> with the attendant </a:t>
            </a:r>
            <a:r>
              <a:rPr lang="en-US" dirty="0" smtClean="0"/>
              <a:t>risk of </a:t>
            </a:r>
            <a:r>
              <a:rPr lang="en-US" dirty="0" smtClean="0"/>
              <a:t>malignant change. </a:t>
            </a:r>
            <a:endParaRPr lang="en-US" dirty="0" smtClean="0"/>
          </a:p>
          <a:p>
            <a:pPr algn="just" rtl="0"/>
            <a:r>
              <a:rPr lang="en-US" dirty="0" err="1" smtClean="0"/>
              <a:t>Gummas</a:t>
            </a:r>
            <a:r>
              <a:rPr lang="en-US" dirty="0" smtClean="0"/>
              <a:t> </a:t>
            </a:r>
            <a:r>
              <a:rPr lang="en-US" dirty="0" smtClean="0"/>
              <a:t>of the tibia, skull, </a:t>
            </a:r>
            <a:r>
              <a:rPr lang="en-US" dirty="0" smtClean="0"/>
              <a:t>clavicle and </a:t>
            </a:r>
            <a:r>
              <a:rPr lang="en-US" dirty="0" smtClean="0"/>
              <a:t>sternum have been described, as has </a:t>
            </a:r>
            <a:r>
              <a:rPr lang="en-US" dirty="0" smtClean="0"/>
              <a:t>involvement of </a:t>
            </a:r>
            <a:r>
              <a:rPr lang="en-US" dirty="0" smtClean="0"/>
              <a:t>the brain, spinal cord, liver, testis and, </a:t>
            </a:r>
            <a:r>
              <a:rPr lang="en-US" dirty="0" smtClean="0"/>
              <a:t>rarely, other </a:t>
            </a:r>
            <a:r>
              <a:rPr lang="en-US" dirty="0" smtClean="0"/>
              <a:t>organs.</a:t>
            </a:r>
            <a:endParaRPr lang="ar-IQ"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lstStyle/>
          <a:p>
            <a:pPr algn="just" rtl="0"/>
            <a:r>
              <a:rPr lang="en-US" dirty="0" smtClean="0"/>
              <a:t>Resolution of active disease should </a:t>
            </a:r>
            <a:r>
              <a:rPr lang="en-US" dirty="0" smtClean="0"/>
              <a:t>follow treatment</a:t>
            </a:r>
            <a:r>
              <a:rPr lang="en-US" dirty="0" smtClean="0"/>
              <a:t>, though some </a:t>
            </a:r>
            <a:r>
              <a:rPr lang="en-US" dirty="0" smtClean="0"/>
              <a:t>tissue damage </a:t>
            </a:r>
            <a:r>
              <a:rPr lang="en-US" dirty="0" smtClean="0"/>
              <a:t>may be permanent.</a:t>
            </a:r>
          </a:p>
          <a:p>
            <a:pPr algn="just" rtl="0"/>
            <a:r>
              <a:rPr lang="en-US" dirty="0" smtClean="0"/>
              <a:t>Paroxysmal cold </a:t>
            </a:r>
            <a:r>
              <a:rPr lang="en-US" dirty="0" err="1" smtClean="0"/>
              <a:t>haemoglobinuria</a:t>
            </a:r>
            <a:r>
              <a:rPr lang="en-US" dirty="0" smtClean="0"/>
              <a:t> may </a:t>
            </a:r>
            <a:r>
              <a:rPr lang="en-US" dirty="0" smtClean="0"/>
              <a:t>be seen.</a:t>
            </a:r>
            <a:endParaRPr lang="ar-IQ"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600" b="1" dirty="0" smtClean="0">
                <a:solidFill>
                  <a:srgbClr val="FF0000"/>
                </a:solidFill>
              </a:rPr>
              <a:t>c. Cardiovascular syphilis:</a:t>
            </a:r>
            <a:endParaRPr lang="ar-IQ" sz="3600" b="1" dirty="0">
              <a:solidFill>
                <a:srgbClr val="FF0000"/>
              </a:solidFill>
            </a:endParaRPr>
          </a:p>
        </p:txBody>
      </p:sp>
      <p:sp>
        <p:nvSpPr>
          <p:cNvPr id="3" name="عنصر نائب للمحتوى 2"/>
          <p:cNvSpPr>
            <a:spLocks noGrp="1"/>
          </p:cNvSpPr>
          <p:nvPr>
            <p:ph sz="quarter" idx="1"/>
          </p:nvPr>
        </p:nvSpPr>
        <p:spPr/>
        <p:txBody>
          <a:bodyPr/>
          <a:lstStyle/>
          <a:p>
            <a:pPr algn="just" rtl="0"/>
            <a:r>
              <a:rPr lang="en-US" dirty="0" smtClean="0"/>
              <a:t>This may present many years after initial infection.</a:t>
            </a:r>
          </a:p>
          <a:p>
            <a:pPr algn="just" rtl="0"/>
            <a:r>
              <a:rPr lang="en-US" dirty="0" err="1" smtClean="0"/>
              <a:t>Aortitis</a:t>
            </a:r>
            <a:r>
              <a:rPr lang="en-US" dirty="0" smtClean="0"/>
              <a:t> which may involve the aortic valve and/or </a:t>
            </a:r>
            <a:r>
              <a:rPr lang="en-US" dirty="0" smtClean="0"/>
              <a:t>the coronary </a:t>
            </a:r>
            <a:r>
              <a:rPr lang="en-US" dirty="0" err="1" smtClean="0"/>
              <a:t>ostia</a:t>
            </a:r>
            <a:r>
              <a:rPr lang="en-US" dirty="0" smtClean="0"/>
              <a:t> is the key feature. </a:t>
            </a:r>
            <a:endParaRPr lang="en-US" dirty="0" smtClean="0"/>
          </a:p>
          <a:p>
            <a:pPr algn="just" rtl="0"/>
            <a:r>
              <a:rPr lang="en-US" dirty="0" smtClean="0"/>
              <a:t>Clinical </a:t>
            </a:r>
            <a:r>
              <a:rPr lang="en-US" dirty="0" smtClean="0"/>
              <a:t>features </a:t>
            </a:r>
            <a:r>
              <a:rPr lang="en-US" dirty="0" smtClean="0"/>
              <a:t>include aortic </a:t>
            </a:r>
            <a:r>
              <a:rPr lang="en-US" dirty="0" smtClean="0"/>
              <a:t>incompetence, angina and aortic </a:t>
            </a:r>
            <a:r>
              <a:rPr lang="en-US" dirty="0" smtClean="0"/>
              <a:t>aneurysm.</a:t>
            </a:r>
            <a:endParaRPr lang="ar-IQ"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lstStyle/>
          <a:p>
            <a:pPr algn="just" rtl="0"/>
            <a:r>
              <a:rPr lang="en-US" dirty="0" smtClean="0"/>
              <a:t>The condition typically affects the ascending aorta </a:t>
            </a:r>
            <a:r>
              <a:rPr lang="en-US" dirty="0" smtClean="0"/>
              <a:t>and sometimes </a:t>
            </a:r>
            <a:r>
              <a:rPr lang="en-US" dirty="0" smtClean="0"/>
              <a:t>the aortic arch; aneurysm of the </a:t>
            </a:r>
            <a:r>
              <a:rPr lang="en-US" dirty="0" smtClean="0"/>
              <a:t>descending aorta </a:t>
            </a:r>
            <a:r>
              <a:rPr lang="en-US" dirty="0" smtClean="0"/>
              <a:t>is rare. </a:t>
            </a:r>
            <a:endParaRPr lang="en-US" dirty="0" smtClean="0"/>
          </a:p>
          <a:p>
            <a:pPr algn="just" rtl="0"/>
            <a:r>
              <a:rPr lang="en-US" dirty="0" smtClean="0"/>
              <a:t>Treatment </a:t>
            </a:r>
            <a:r>
              <a:rPr lang="en-US" dirty="0" smtClean="0"/>
              <a:t>with penicillin will not </a:t>
            </a:r>
            <a:r>
              <a:rPr lang="en-US" dirty="0" smtClean="0"/>
              <a:t>correct anatomical </a:t>
            </a:r>
            <a:r>
              <a:rPr lang="en-US" dirty="0" smtClean="0"/>
              <a:t>damage and surgical intervention may </a:t>
            </a:r>
            <a:r>
              <a:rPr lang="en-US" dirty="0" smtClean="0"/>
              <a:t>be required</a:t>
            </a:r>
            <a:r>
              <a:rPr lang="en-US" dirty="0" smtClean="0"/>
              <a:t>.</a:t>
            </a:r>
            <a:endParaRPr lang="ar-IQ"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600" b="1" dirty="0" smtClean="0">
                <a:solidFill>
                  <a:srgbClr val="FF0000"/>
                </a:solidFill>
              </a:rPr>
              <a:t>d. </a:t>
            </a:r>
            <a:r>
              <a:rPr lang="en-US" sz="3600" b="1" dirty="0" err="1" smtClean="0">
                <a:solidFill>
                  <a:srgbClr val="FF0000"/>
                </a:solidFill>
              </a:rPr>
              <a:t>Neurosyphilis</a:t>
            </a:r>
            <a:r>
              <a:rPr lang="en-US" sz="3600" b="1" dirty="0" smtClean="0">
                <a:solidFill>
                  <a:srgbClr val="FF0000"/>
                </a:solidFill>
              </a:rPr>
              <a:t>:</a:t>
            </a:r>
            <a:endParaRPr lang="ar-IQ" sz="3600" b="1" dirty="0">
              <a:solidFill>
                <a:srgbClr val="FF0000"/>
              </a:solidFill>
            </a:endParaRPr>
          </a:p>
        </p:txBody>
      </p:sp>
      <p:sp>
        <p:nvSpPr>
          <p:cNvPr id="3" name="عنصر نائب للمحتوى 2"/>
          <p:cNvSpPr>
            <a:spLocks noGrp="1"/>
          </p:cNvSpPr>
          <p:nvPr>
            <p:ph sz="quarter" idx="1"/>
          </p:nvPr>
        </p:nvSpPr>
        <p:spPr/>
        <p:txBody>
          <a:bodyPr>
            <a:normAutofit/>
          </a:bodyPr>
          <a:lstStyle/>
          <a:p>
            <a:pPr algn="just" rtl="0"/>
            <a:r>
              <a:rPr lang="en-US" dirty="0" smtClean="0"/>
              <a:t>This may also take years to develop. </a:t>
            </a:r>
            <a:endParaRPr lang="en-US" dirty="0" smtClean="0"/>
          </a:p>
          <a:p>
            <a:pPr algn="just" rtl="0"/>
            <a:r>
              <a:rPr lang="en-US" dirty="0" smtClean="0"/>
              <a:t>Asymptomatic infection is </a:t>
            </a:r>
            <a:r>
              <a:rPr lang="en-US" dirty="0" smtClean="0"/>
              <a:t>associated with CSF abnormalities in the </a:t>
            </a:r>
            <a:r>
              <a:rPr lang="en-US" dirty="0" smtClean="0"/>
              <a:t>absence of </a:t>
            </a:r>
            <a:r>
              <a:rPr lang="en-US" dirty="0" smtClean="0"/>
              <a:t>clinical signs. </a:t>
            </a:r>
            <a:endParaRPr lang="en-US" dirty="0" smtClean="0"/>
          </a:p>
          <a:p>
            <a:pPr algn="just" rtl="0"/>
            <a:r>
              <a:rPr lang="en-US" dirty="0" err="1" smtClean="0"/>
              <a:t>Meningovascular</a:t>
            </a:r>
            <a:r>
              <a:rPr lang="en-US" dirty="0" smtClean="0"/>
              <a:t> </a:t>
            </a:r>
            <a:r>
              <a:rPr lang="en-US" dirty="0" smtClean="0"/>
              <a:t>disease, </a:t>
            </a:r>
            <a:r>
              <a:rPr lang="en-US" dirty="0" err="1" smtClean="0"/>
              <a:t>tabes</a:t>
            </a:r>
            <a:r>
              <a:rPr lang="en-US" dirty="0" smtClean="0"/>
              <a:t> </a:t>
            </a:r>
            <a:r>
              <a:rPr lang="en-US" dirty="0" err="1" smtClean="0"/>
              <a:t>dorsalis</a:t>
            </a:r>
            <a:r>
              <a:rPr lang="en-US" dirty="0" smtClean="0"/>
              <a:t> and </a:t>
            </a:r>
            <a:r>
              <a:rPr lang="en-US" dirty="0" smtClean="0"/>
              <a:t>general paralysis of the insane constitute the </a:t>
            </a:r>
            <a:r>
              <a:rPr lang="en-US" dirty="0" smtClean="0"/>
              <a:t>symptomatic forms. </a:t>
            </a:r>
          </a:p>
          <a:p>
            <a:pPr algn="just" rtl="0"/>
            <a:r>
              <a:rPr lang="en-US" dirty="0" err="1" smtClean="0"/>
              <a:t>Neurosyphilis</a:t>
            </a:r>
            <a:r>
              <a:rPr lang="en-US" dirty="0" smtClean="0"/>
              <a:t> </a:t>
            </a:r>
            <a:r>
              <a:rPr lang="en-US" dirty="0" smtClean="0"/>
              <a:t>and </a:t>
            </a:r>
            <a:r>
              <a:rPr lang="en-US" dirty="0" smtClean="0"/>
              <a:t>cardiovascular syphilis </a:t>
            </a:r>
            <a:r>
              <a:rPr lang="en-US" dirty="0" smtClean="0"/>
              <a:t>may coexist and are sometimes referred to </a:t>
            </a:r>
            <a:r>
              <a:rPr lang="en-US" dirty="0" smtClean="0"/>
              <a:t>as quaternary </a:t>
            </a:r>
            <a:r>
              <a:rPr lang="en-US" dirty="0" smtClean="0"/>
              <a:t>syphilis.</a:t>
            </a:r>
            <a:endParaRPr lang="ar-IQ"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dk1"/>
          </a:lnRef>
          <a:fillRef idx="2">
            <a:schemeClr val="dk1"/>
          </a:fillRef>
          <a:effectRef idx="1">
            <a:schemeClr val="dk1"/>
          </a:effectRef>
          <a:fontRef idx="minor">
            <a:schemeClr val="dk1"/>
          </a:fontRef>
        </p:style>
        <p:txBody>
          <a:bodyPr/>
          <a:lstStyle/>
          <a:p>
            <a:r>
              <a:rPr lang="en-US" b="1" dirty="0" smtClean="0">
                <a:ln w="1905"/>
                <a:solidFill>
                  <a:schemeClr val="tx1"/>
                </a:solidFill>
                <a:effectLst>
                  <a:innerShdw blurRad="69850" dist="43180" dir="5400000">
                    <a:srgbClr val="000000">
                      <a:alpha val="65000"/>
                    </a:srgbClr>
                  </a:innerShdw>
                </a:effectLst>
              </a:rPr>
              <a:t>Congenital </a:t>
            </a:r>
            <a:r>
              <a:rPr lang="en-US" b="1" dirty="0" smtClean="0">
                <a:ln w="1905"/>
                <a:solidFill>
                  <a:schemeClr val="tx1"/>
                </a:solidFill>
                <a:effectLst>
                  <a:innerShdw blurRad="69850" dist="43180" dir="5400000">
                    <a:srgbClr val="000000">
                      <a:alpha val="65000"/>
                    </a:srgbClr>
                  </a:innerShdw>
                </a:effectLst>
              </a:rPr>
              <a:t>syphilis:</a:t>
            </a:r>
            <a:endParaRPr lang="ar-IQ" b="1" dirty="0">
              <a:ln w="1905"/>
              <a:solidFill>
                <a:schemeClr val="tx1"/>
              </a:solidFill>
              <a:effectLst>
                <a:innerShdw blurRad="69850" dist="43180" dir="5400000">
                  <a:srgbClr val="000000">
                    <a:alpha val="65000"/>
                  </a:srgbClr>
                </a:innerShdw>
              </a:effectLst>
            </a:endParaRPr>
          </a:p>
        </p:txBody>
      </p:sp>
      <p:sp>
        <p:nvSpPr>
          <p:cNvPr id="3" name="عنصر نائب للمحتوى 2"/>
          <p:cNvSpPr>
            <a:spLocks noGrp="1"/>
          </p:cNvSpPr>
          <p:nvPr>
            <p:ph sz="quarter" idx="1"/>
          </p:nvPr>
        </p:nvSpPr>
        <p:spPr/>
        <p:txBody>
          <a:bodyPr>
            <a:normAutofit lnSpcReduction="10000"/>
          </a:bodyPr>
          <a:lstStyle/>
          <a:p>
            <a:pPr algn="just" rtl="0"/>
            <a:r>
              <a:rPr lang="en-US" dirty="0" smtClean="0"/>
              <a:t>Congenital syphilis is rare where antenatal </a:t>
            </a:r>
            <a:r>
              <a:rPr lang="en-US" dirty="0" smtClean="0"/>
              <a:t>serological screening </a:t>
            </a:r>
            <a:r>
              <a:rPr lang="en-US" dirty="0" smtClean="0"/>
              <a:t>is </a:t>
            </a:r>
            <a:r>
              <a:rPr lang="en-US" dirty="0" err="1" smtClean="0"/>
              <a:t>practised</a:t>
            </a:r>
            <a:r>
              <a:rPr lang="en-US" dirty="0" smtClean="0"/>
              <a:t>. </a:t>
            </a:r>
            <a:endParaRPr lang="en-US" dirty="0" smtClean="0"/>
          </a:p>
          <a:p>
            <a:pPr algn="just" rtl="0"/>
            <a:r>
              <a:rPr lang="en-US" dirty="0" err="1" smtClean="0"/>
              <a:t>Antisyphilitic</a:t>
            </a:r>
            <a:r>
              <a:rPr lang="en-US" dirty="0" smtClean="0"/>
              <a:t> </a:t>
            </a:r>
            <a:r>
              <a:rPr lang="en-US" dirty="0" smtClean="0"/>
              <a:t>treatment </a:t>
            </a:r>
            <a:r>
              <a:rPr lang="en-US" dirty="0" smtClean="0"/>
              <a:t>in pregnancy </a:t>
            </a:r>
            <a:r>
              <a:rPr lang="en-US" dirty="0" smtClean="0"/>
              <a:t>treats the fetus, if infected, as well as </a:t>
            </a:r>
            <a:r>
              <a:rPr lang="en-US" dirty="0" smtClean="0"/>
              <a:t>the mother</a:t>
            </a:r>
            <a:r>
              <a:rPr lang="en-US" dirty="0" smtClean="0"/>
              <a:t>.</a:t>
            </a:r>
            <a:endParaRPr lang="ar-IQ" dirty="0"/>
          </a:p>
        </p:txBody>
      </p:sp>
      <p:pic>
        <p:nvPicPr>
          <p:cNvPr id="2050" name="Picture 2"/>
          <p:cNvPicPr>
            <a:picLocks noGrp="1" noChangeAspect="1" noChangeArrowheads="1"/>
          </p:cNvPicPr>
          <p:nvPr>
            <p:ph sz="quarter" idx="2"/>
          </p:nvPr>
        </p:nvPicPr>
        <p:blipFill>
          <a:blip r:embed="rId2"/>
          <a:srcRect/>
          <a:stretch>
            <a:fillRect/>
          </a:stretch>
        </p:blipFill>
        <p:spPr bwMode="auto">
          <a:xfrm>
            <a:off x="4820312" y="1500174"/>
            <a:ext cx="4323720" cy="5357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2648" y="71438"/>
            <a:ext cx="8153400" cy="1142984"/>
          </a:xfrm>
          <a:ln/>
        </p:spPr>
        <p:style>
          <a:lnRef idx="1">
            <a:schemeClr val="accent4"/>
          </a:lnRef>
          <a:fillRef idx="2">
            <a:schemeClr val="accent4"/>
          </a:fillRef>
          <a:effectRef idx="1">
            <a:schemeClr val="accent4"/>
          </a:effectRef>
          <a:fontRef idx="minor">
            <a:schemeClr val="dk1"/>
          </a:fontRef>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APPROACH TO PATIENTS WITH A SUSPECTED STI:</a:t>
            </a:r>
            <a:endParaRPr lang="ar-IQ"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عنصر نائب للمحتوى 2"/>
          <p:cNvSpPr>
            <a:spLocks noGrp="1"/>
          </p:cNvSpPr>
          <p:nvPr>
            <p:ph sz="quarter" idx="1"/>
          </p:nvPr>
        </p:nvSpPr>
        <p:spPr/>
        <p:txBody>
          <a:bodyPr>
            <a:normAutofit/>
          </a:bodyPr>
          <a:lstStyle/>
          <a:p>
            <a:pPr algn="just" rtl="0"/>
            <a:r>
              <a:rPr lang="en-US" dirty="0" smtClean="0"/>
              <a:t>Patients concerned about the possible acquisition of an STI are often anxious. Staff must be friendly, sympathetic and reassuring; they should have the ability to put patients at ease, whilst </a:t>
            </a:r>
            <a:r>
              <a:rPr lang="en-US" dirty="0" err="1" smtClean="0"/>
              <a:t>emphasising</a:t>
            </a:r>
            <a:r>
              <a:rPr lang="en-US" dirty="0" smtClean="0"/>
              <a:t> that clinic attendance is confidential.</a:t>
            </a:r>
            <a:endParaRPr lang="ar-IQ"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57158" y="142852"/>
            <a:ext cx="8408890" cy="1076348"/>
          </a:xfrm>
        </p:spPr>
        <p:txBody>
          <a:bodyPr>
            <a:noAutofit/>
          </a:bodyPr>
          <a:lstStyle/>
          <a:p>
            <a:pPr algn="just" rtl="0"/>
            <a:r>
              <a:rPr lang="en-US" sz="2400" b="1" dirty="0" err="1" smtClean="0">
                <a:solidFill>
                  <a:schemeClr val="tx1"/>
                </a:solidFill>
              </a:rPr>
              <a:t>Treponemal</a:t>
            </a:r>
            <a:r>
              <a:rPr lang="en-US" sz="2400" b="1" dirty="0" smtClean="0">
                <a:solidFill>
                  <a:schemeClr val="tx1"/>
                </a:solidFill>
              </a:rPr>
              <a:t> infection may give rise to a variety </a:t>
            </a:r>
            <a:r>
              <a:rPr lang="en-US" sz="2400" b="1" dirty="0" smtClean="0">
                <a:solidFill>
                  <a:schemeClr val="tx1"/>
                </a:solidFill>
              </a:rPr>
              <a:t>of outcomes </a:t>
            </a:r>
            <a:r>
              <a:rPr lang="en-US" sz="2400" b="1" dirty="0" smtClean="0">
                <a:solidFill>
                  <a:schemeClr val="tx1"/>
                </a:solidFill>
              </a:rPr>
              <a:t>after 4 months of gestation when the </a:t>
            </a:r>
            <a:r>
              <a:rPr lang="en-US" sz="2400" b="1" dirty="0" smtClean="0">
                <a:solidFill>
                  <a:schemeClr val="tx1"/>
                </a:solidFill>
              </a:rPr>
              <a:t>fetus becomes </a:t>
            </a:r>
            <a:r>
              <a:rPr lang="en-US" sz="2400" b="1" dirty="0" err="1" smtClean="0">
                <a:solidFill>
                  <a:schemeClr val="tx1"/>
                </a:solidFill>
              </a:rPr>
              <a:t>immunocompetent</a:t>
            </a:r>
            <a:r>
              <a:rPr lang="en-US" sz="2400" b="1" dirty="0" smtClean="0">
                <a:solidFill>
                  <a:schemeClr val="tx1"/>
                </a:solidFill>
              </a:rPr>
              <a:t>:</a:t>
            </a:r>
            <a:endParaRPr lang="ar-IQ" sz="2400" b="1" dirty="0">
              <a:solidFill>
                <a:schemeClr val="tx1"/>
              </a:solidFill>
            </a:endParaRPr>
          </a:p>
        </p:txBody>
      </p:sp>
      <p:sp>
        <p:nvSpPr>
          <p:cNvPr id="3" name="عنصر نائب للمحتوى 2"/>
          <p:cNvSpPr>
            <a:spLocks noGrp="1"/>
          </p:cNvSpPr>
          <p:nvPr>
            <p:ph sz="quarter" idx="1"/>
          </p:nvPr>
        </p:nvSpPr>
        <p:spPr/>
        <p:txBody>
          <a:bodyPr>
            <a:normAutofit lnSpcReduction="10000"/>
          </a:bodyPr>
          <a:lstStyle/>
          <a:p>
            <a:pPr marL="514350" indent="-514350" algn="just" rtl="0">
              <a:buFont typeface="+mj-lt"/>
              <a:buAutoNum type="arabicPeriod"/>
            </a:pPr>
            <a:r>
              <a:rPr lang="en-US" dirty="0" smtClean="0"/>
              <a:t>miscarriage or stillbirth, premature or at </a:t>
            </a:r>
            <a:r>
              <a:rPr lang="en-US" dirty="0" smtClean="0"/>
              <a:t>term</a:t>
            </a:r>
          </a:p>
          <a:p>
            <a:pPr marL="514350" indent="-514350" algn="just" rtl="0">
              <a:buFont typeface="+mj-lt"/>
              <a:buAutoNum type="arabicPeriod"/>
            </a:pPr>
            <a:r>
              <a:rPr lang="en-US" dirty="0" smtClean="0"/>
              <a:t>birth of a syphilitic baby (a very sick baby </a:t>
            </a:r>
            <a:r>
              <a:rPr lang="en-US" dirty="0" smtClean="0"/>
              <a:t>with </a:t>
            </a:r>
            <a:r>
              <a:rPr lang="en-US" dirty="0" err="1" smtClean="0"/>
              <a:t>hepatosplenomegaly</a:t>
            </a:r>
            <a:r>
              <a:rPr lang="en-US" dirty="0" smtClean="0"/>
              <a:t>, </a:t>
            </a:r>
            <a:r>
              <a:rPr lang="en-US" dirty="0" err="1" smtClean="0"/>
              <a:t>bullous</a:t>
            </a:r>
            <a:r>
              <a:rPr lang="en-US" dirty="0" smtClean="0"/>
              <a:t> rash and </a:t>
            </a:r>
            <a:r>
              <a:rPr lang="en-US" dirty="0" smtClean="0"/>
              <a:t>perhaps pneumonia)</a:t>
            </a:r>
          </a:p>
          <a:p>
            <a:pPr marL="514350" indent="-514350" algn="just" rtl="0">
              <a:buFont typeface="+mj-lt"/>
              <a:buAutoNum type="arabicPeriod"/>
            </a:pPr>
            <a:r>
              <a:rPr lang="en-US" dirty="0" smtClean="0"/>
              <a:t>birth of a baby who develops signs of early </a:t>
            </a:r>
            <a:r>
              <a:rPr lang="en-US" dirty="0" smtClean="0"/>
              <a:t>congenital syphilis </a:t>
            </a:r>
            <a:r>
              <a:rPr lang="en-US" dirty="0" smtClean="0"/>
              <a:t>during the first few weeks of </a:t>
            </a:r>
            <a:r>
              <a:rPr lang="en-US" dirty="0" smtClean="0"/>
              <a:t>life</a:t>
            </a:r>
          </a:p>
          <a:p>
            <a:pPr marL="514350" indent="-514350" algn="just" rtl="0">
              <a:buFont typeface="+mj-lt"/>
              <a:buAutoNum type="arabicPeriod"/>
            </a:pPr>
            <a:r>
              <a:rPr lang="en-US" dirty="0" smtClean="0"/>
              <a:t>birth of a baby with latent infection who </a:t>
            </a:r>
            <a:r>
              <a:rPr lang="en-US" dirty="0" smtClean="0"/>
              <a:t>either remains </a:t>
            </a:r>
            <a:r>
              <a:rPr lang="en-US" dirty="0" smtClean="0"/>
              <a:t>well or develops congenital </a:t>
            </a:r>
            <a:r>
              <a:rPr lang="en-US" dirty="0" smtClean="0"/>
              <a:t>syphilis/stigmata </a:t>
            </a:r>
            <a:r>
              <a:rPr lang="en-US" dirty="0" smtClean="0"/>
              <a:t>later in </a:t>
            </a:r>
            <a:r>
              <a:rPr lang="en-US" dirty="0" smtClean="0"/>
              <a:t>life.</a:t>
            </a:r>
            <a:endParaRPr lang="ar-IQ"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t>Investigations in adult </a:t>
            </a:r>
            <a:r>
              <a:rPr lang="en-US" b="1" dirty="0" smtClean="0"/>
              <a:t>cases:</a:t>
            </a:r>
            <a:endParaRPr lang="ar-IQ" dirty="0"/>
          </a:p>
        </p:txBody>
      </p:sp>
      <p:sp>
        <p:nvSpPr>
          <p:cNvPr id="3" name="عنصر نائب للمحتوى 2"/>
          <p:cNvSpPr>
            <a:spLocks noGrp="1"/>
          </p:cNvSpPr>
          <p:nvPr>
            <p:ph sz="quarter" idx="1"/>
          </p:nvPr>
        </p:nvSpPr>
        <p:spPr/>
        <p:txBody>
          <a:bodyPr/>
          <a:lstStyle/>
          <a:p>
            <a:pPr algn="just" rtl="0"/>
            <a:r>
              <a:rPr lang="en-US" i="1" dirty="0" smtClean="0"/>
              <a:t>T. </a:t>
            </a:r>
            <a:r>
              <a:rPr lang="en-US" i="1" dirty="0" err="1" smtClean="0"/>
              <a:t>pallidum</a:t>
            </a:r>
            <a:r>
              <a:rPr lang="en-US" i="1" dirty="0" smtClean="0"/>
              <a:t> </a:t>
            </a:r>
            <a:r>
              <a:rPr lang="en-US" dirty="0" smtClean="0"/>
              <a:t>may be identified in serum collected </a:t>
            </a:r>
            <a:r>
              <a:rPr lang="en-US" dirty="0" smtClean="0"/>
              <a:t>from chancres</a:t>
            </a:r>
            <a:r>
              <a:rPr lang="en-US" dirty="0" smtClean="0"/>
              <a:t>, or from moist or eroded lesions in </a:t>
            </a:r>
            <a:r>
              <a:rPr lang="en-US" dirty="0" smtClean="0"/>
              <a:t>secondary syphilis </a:t>
            </a:r>
            <a:r>
              <a:rPr lang="en-US" dirty="0" smtClean="0"/>
              <a:t>using a dark-field microscope, a direct </a:t>
            </a:r>
            <a:r>
              <a:rPr lang="en-US" dirty="0" smtClean="0"/>
              <a:t>fluorescent antibody </a:t>
            </a:r>
            <a:r>
              <a:rPr lang="en-US" dirty="0" smtClean="0"/>
              <a:t>test or PCR.</a:t>
            </a:r>
            <a:endParaRPr lang="ar-IQ"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Capture.PNG"/>
          <p:cNvPicPr>
            <a:picLocks noGrp="1" noChangeAspect="1"/>
          </p:cNvPicPr>
          <p:nvPr>
            <p:ph sz="quarter" idx="1"/>
          </p:nvPr>
        </p:nvPicPr>
        <p:blipFill>
          <a:blip r:embed="rId2"/>
          <a:stretch>
            <a:fillRect/>
          </a:stretch>
        </p:blipFill>
        <p:spPr>
          <a:xfrm>
            <a:off x="896143" y="1600200"/>
            <a:ext cx="7586663" cy="4495800"/>
          </a:xfrm>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a:bodyPr>
          <a:lstStyle/>
          <a:p>
            <a:pPr algn="just" rtl="0"/>
            <a:r>
              <a:rPr lang="en-US" dirty="0" smtClean="0"/>
              <a:t>Many </a:t>
            </a:r>
            <a:r>
              <a:rPr lang="en-US" dirty="0" err="1" smtClean="0"/>
              <a:t>centres</a:t>
            </a:r>
            <a:r>
              <a:rPr lang="en-US" dirty="0" smtClean="0"/>
              <a:t> use </a:t>
            </a:r>
            <a:r>
              <a:rPr lang="en-US" dirty="0" err="1" smtClean="0"/>
              <a:t>treponemal</a:t>
            </a:r>
            <a:r>
              <a:rPr lang="en-US" dirty="0" smtClean="0"/>
              <a:t> enzyme </a:t>
            </a:r>
            <a:r>
              <a:rPr lang="en-US" dirty="0" smtClean="0"/>
              <a:t>immunoassays (EIAs</a:t>
            </a:r>
            <a:r>
              <a:rPr lang="en-US" dirty="0" smtClean="0"/>
              <a:t>) for </a:t>
            </a:r>
            <a:r>
              <a:rPr lang="en-US" dirty="0" err="1" smtClean="0"/>
              <a:t>IgG</a:t>
            </a:r>
            <a:r>
              <a:rPr lang="en-US" dirty="0" smtClean="0"/>
              <a:t> and </a:t>
            </a:r>
            <a:r>
              <a:rPr lang="en-US" dirty="0" err="1" smtClean="0"/>
              <a:t>IgM</a:t>
            </a:r>
            <a:r>
              <a:rPr lang="en-US" dirty="0" smtClean="0"/>
              <a:t> antibodies to screen for syphilis.</a:t>
            </a:r>
          </a:p>
          <a:p>
            <a:pPr algn="just" rtl="0"/>
            <a:r>
              <a:rPr lang="en-US" dirty="0" smtClean="0"/>
              <a:t>EIA for </a:t>
            </a:r>
            <a:r>
              <a:rPr lang="en-US" dirty="0" err="1" smtClean="0"/>
              <a:t>antitreponemal</a:t>
            </a:r>
            <a:r>
              <a:rPr lang="en-US" dirty="0" smtClean="0"/>
              <a:t> </a:t>
            </a:r>
            <a:r>
              <a:rPr lang="en-US" dirty="0" err="1" smtClean="0"/>
              <a:t>IgM</a:t>
            </a:r>
            <a:r>
              <a:rPr lang="en-US" dirty="0" smtClean="0"/>
              <a:t> becomes positive at </a:t>
            </a:r>
            <a:r>
              <a:rPr lang="en-US" dirty="0" smtClean="0"/>
              <a:t>approximately 2 </a:t>
            </a:r>
            <a:r>
              <a:rPr lang="en-US" dirty="0" smtClean="0"/>
              <a:t>weeks, whilst non-</a:t>
            </a:r>
            <a:r>
              <a:rPr lang="en-US" dirty="0" err="1" smtClean="0"/>
              <a:t>treponemal</a:t>
            </a:r>
            <a:r>
              <a:rPr lang="en-US" dirty="0" smtClean="0"/>
              <a:t> tests </a:t>
            </a:r>
            <a:r>
              <a:rPr lang="en-US" dirty="0" smtClean="0"/>
              <a:t>become positive </a:t>
            </a:r>
            <a:r>
              <a:rPr lang="en-US" dirty="0" smtClean="0"/>
              <a:t>about 4 weeks after primary syphilis. </a:t>
            </a:r>
            <a:endParaRPr lang="en-US" dirty="0" smtClean="0"/>
          </a:p>
          <a:p>
            <a:pPr algn="just" rtl="0"/>
            <a:r>
              <a:rPr lang="en-US" dirty="0" smtClean="0"/>
              <a:t>All positive results </a:t>
            </a:r>
            <a:r>
              <a:rPr lang="en-US" dirty="0" smtClean="0"/>
              <a:t>in asymptomatic patients must be </a:t>
            </a:r>
            <a:r>
              <a:rPr lang="en-US" dirty="0" smtClean="0"/>
              <a:t>confirmed by </a:t>
            </a:r>
            <a:r>
              <a:rPr lang="en-US" dirty="0" smtClean="0"/>
              <a:t>repeat tests.</a:t>
            </a:r>
            <a:endParaRPr lang="ar-IQ"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a:bodyPr>
          <a:lstStyle/>
          <a:p>
            <a:pPr algn="just" rtl="0"/>
            <a:r>
              <a:rPr lang="en-US" dirty="0" smtClean="0"/>
              <a:t>Biological false positive reactions occur </a:t>
            </a:r>
            <a:r>
              <a:rPr lang="en-US" dirty="0" smtClean="0"/>
              <a:t>occasionally; these </a:t>
            </a:r>
            <a:r>
              <a:rPr lang="en-US" dirty="0" smtClean="0"/>
              <a:t>are most commonly seen with </a:t>
            </a:r>
            <a:r>
              <a:rPr lang="en-US" dirty="0" smtClean="0"/>
              <a:t>Venereal Diseases </a:t>
            </a:r>
            <a:r>
              <a:rPr lang="en-US" dirty="0" smtClean="0"/>
              <a:t>Research Laboratory (VDRL) or rapid </a:t>
            </a:r>
            <a:r>
              <a:rPr lang="en-US" dirty="0" smtClean="0"/>
              <a:t>plasma </a:t>
            </a:r>
            <a:r>
              <a:rPr lang="en-US" dirty="0" err="1" smtClean="0"/>
              <a:t>reagin</a:t>
            </a:r>
            <a:r>
              <a:rPr lang="en-US" dirty="0" smtClean="0"/>
              <a:t> </a:t>
            </a:r>
            <a:r>
              <a:rPr lang="en-US" dirty="0" smtClean="0"/>
              <a:t>(RPR) tests (when </a:t>
            </a:r>
            <a:r>
              <a:rPr lang="en-US" dirty="0" err="1" smtClean="0"/>
              <a:t>treponemal</a:t>
            </a:r>
            <a:r>
              <a:rPr lang="en-US" dirty="0" smtClean="0"/>
              <a:t> tests will be negative).</a:t>
            </a:r>
          </a:p>
          <a:p>
            <a:pPr algn="just" rtl="0"/>
            <a:r>
              <a:rPr lang="en-US" dirty="0" smtClean="0"/>
              <a:t>Acute false positive reactions may be </a:t>
            </a:r>
            <a:r>
              <a:rPr lang="en-US" dirty="0" smtClean="0"/>
              <a:t>associated with </a:t>
            </a:r>
            <a:r>
              <a:rPr lang="en-US" dirty="0" smtClean="0"/>
              <a:t>infections such as infectious mononucleosis, </a:t>
            </a:r>
            <a:r>
              <a:rPr lang="en-US" dirty="0" smtClean="0"/>
              <a:t>chickenpox and </a:t>
            </a:r>
            <a:r>
              <a:rPr lang="en-US" dirty="0" smtClean="0"/>
              <a:t>malaria, and may also occur in pregnancy.</a:t>
            </a:r>
            <a:endParaRPr lang="ar-IQ"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a:bodyPr>
          <a:lstStyle/>
          <a:p>
            <a:pPr algn="just" rtl="0"/>
            <a:r>
              <a:rPr lang="en-US" dirty="0" smtClean="0"/>
              <a:t>Chronic false positive reactions may be associated </a:t>
            </a:r>
            <a:r>
              <a:rPr lang="en-US" dirty="0" smtClean="0"/>
              <a:t>with autoimmune diseases</a:t>
            </a:r>
            <a:r>
              <a:rPr lang="en-US" dirty="0" smtClean="0"/>
              <a:t>. </a:t>
            </a:r>
            <a:endParaRPr lang="en-US" dirty="0" smtClean="0"/>
          </a:p>
          <a:p>
            <a:pPr algn="just" rtl="0"/>
            <a:r>
              <a:rPr lang="en-US" dirty="0" smtClean="0"/>
              <a:t>False </a:t>
            </a:r>
            <a:r>
              <a:rPr lang="en-US" dirty="0" smtClean="0"/>
              <a:t>negative results for </a:t>
            </a:r>
            <a:r>
              <a:rPr lang="en-US" dirty="0" smtClean="0"/>
              <a:t>non-</a:t>
            </a:r>
            <a:r>
              <a:rPr lang="en-US" dirty="0" err="1" smtClean="0"/>
              <a:t>treponemal</a:t>
            </a:r>
            <a:r>
              <a:rPr lang="en-US" dirty="0" smtClean="0"/>
              <a:t> tests </a:t>
            </a:r>
            <a:r>
              <a:rPr lang="en-US" dirty="0" smtClean="0"/>
              <a:t>may be found in secondary </a:t>
            </a:r>
            <a:r>
              <a:rPr lang="en-US" dirty="0" smtClean="0"/>
              <a:t>syphilis because </a:t>
            </a:r>
            <a:r>
              <a:rPr lang="en-US" dirty="0" smtClean="0"/>
              <a:t>extremely high antibody levels can prevent </a:t>
            </a:r>
            <a:r>
              <a:rPr lang="en-US" dirty="0" smtClean="0"/>
              <a:t>the formation </a:t>
            </a:r>
            <a:r>
              <a:rPr lang="en-US" dirty="0" smtClean="0"/>
              <a:t>of the antibody–antigen lattice necessary </a:t>
            </a:r>
            <a:r>
              <a:rPr lang="en-US" dirty="0" smtClean="0"/>
              <a:t>for the </a:t>
            </a:r>
            <a:r>
              <a:rPr lang="en-US" dirty="0" err="1" smtClean="0"/>
              <a:t>visualisation</a:t>
            </a:r>
            <a:r>
              <a:rPr lang="en-US" dirty="0" smtClean="0"/>
              <a:t> of the flocculation reaction (the </a:t>
            </a:r>
            <a:r>
              <a:rPr lang="en-US" dirty="0" err="1" smtClean="0"/>
              <a:t>prozone</a:t>
            </a:r>
            <a:r>
              <a:rPr lang="en-US" dirty="0" smtClean="0"/>
              <a:t> phenomenon</a:t>
            </a:r>
            <a:r>
              <a:rPr lang="en-US" dirty="0" smtClean="0"/>
              <a:t>).</a:t>
            </a:r>
            <a:endParaRPr lang="ar-IQ"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fontScale="92500"/>
          </a:bodyPr>
          <a:lstStyle/>
          <a:p>
            <a:pPr algn="just" rtl="0"/>
            <a:r>
              <a:rPr lang="en-US" dirty="0" smtClean="0"/>
              <a:t>In benign tertiary and cardiovascular </a:t>
            </a:r>
            <a:r>
              <a:rPr lang="en-US" dirty="0" smtClean="0"/>
              <a:t>syphilis, examination of </a:t>
            </a:r>
            <a:r>
              <a:rPr lang="en-US" dirty="0" smtClean="0"/>
              <a:t>CSF should be considered </a:t>
            </a:r>
            <a:r>
              <a:rPr lang="en-US" dirty="0" smtClean="0"/>
              <a:t>because asymptomatic </a:t>
            </a:r>
            <a:r>
              <a:rPr lang="en-US" dirty="0" smtClean="0"/>
              <a:t>neurological disease may coexist. </a:t>
            </a:r>
            <a:endParaRPr lang="en-US" dirty="0" smtClean="0"/>
          </a:p>
          <a:p>
            <a:pPr algn="just" rtl="0"/>
            <a:r>
              <a:rPr lang="en-US" dirty="0" smtClean="0"/>
              <a:t>The CSF should </a:t>
            </a:r>
            <a:r>
              <a:rPr lang="en-US" dirty="0" smtClean="0"/>
              <a:t>also be examined in patients with clinical signs </a:t>
            </a:r>
            <a:r>
              <a:rPr lang="en-US" dirty="0" smtClean="0"/>
              <a:t>of </a:t>
            </a:r>
            <a:r>
              <a:rPr lang="en-US" dirty="0" err="1" smtClean="0"/>
              <a:t>neurosyphilis</a:t>
            </a:r>
            <a:r>
              <a:rPr lang="en-US" dirty="0" smtClean="0"/>
              <a:t> </a:t>
            </a:r>
            <a:r>
              <a:rPr lang="en-US" dirty="0" smtClean="0"/>
              <a:t>and in both early and late </a:t>
            </a:r>
            <a:r>
              <a:rPr lang="en-US" dirty="0" smtClean="0"/>
              <a:t>congenital syphilis</a:t>
            </a:r>
            <a:r>
              <a:rPr lang="en-US" dirty="0" smtClean="0"/>
              <a:t>. </a:t>
            </a:r>
            <a:endParaRPr lang="en-US" dirty="0" smtClean="0"/>
          </a:p>
          <a:p>
            <a:pPr algn="just" rtl="0"/>
            <a:r>
              <a:rPr lang="en-US" dirty="0" smtClean="0"/>
              <a:t>Chest </a:t>
            </a:r>
            <a:r>
              <a:rPr lang="en-US" dirty="0" smtClean="0"/>
              <a:t>X-ray, ECG and </a:t>
            </a:r>
            <a:r>
              <a:rPr lang="en-US" dirty="0" smtClean="0"/>
              <a:t>echocardiogram are useful in </a:t>
            </a:r>
            <a:r>
              <a:rPr lang="en-US" dirty="0" smtClean="0"/>
              <a:t>the investigation of cardiovascular syphilis.</a:t>
            </a:r>
          </a:p>
          <a:p>
            <a:pPr algn="just" rtl="0"/>
            <a:r>
              <a:rPr lang="en-US" dirty="0" smtClean="0"/>
              <a:t>Biopsy may be required to diagnose </a:t>
            </a:r>
            <a:r>
              <a:rPr lang="en-US" dirty="0" err="1" smtClean="0"/>
              <a:t>gumma</a:t>
            </a:r>
            <a:r>
              <a:rPr lang="en-US" dirty="0" smtClean="0"/>
              <a:t>.</a:t>
            </a:r>
            <a:endParaRPr lang="ar-IQ"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a:bodyPr>
          <a:lstStyle/>
          <a:p>
            <a:pPr algn="just" rtl="0"/>
            <a:r>
              <a:rPr lang="en-US" dirty="0" smtClean="0"/>
              <a:t>Endemic </a:t>
            </a:r>
            <a:r>
              <a:rPr lang="en-US" dirty="0" err="1" smtClean="0"/>
              <a:t>treponematoses</a:t>
            </a:r>
            <a:r>
              <a:rPr lang="en-US" dirty="0" smtClean="0"/>
              <a:t> such as yaws, </a:t>
            </a:r>
            <a:r>
              <a:rPr lang="en-US" dirty="0" smtClean="0"/>
              <a:t>endemic (non-venereal</a:t>
            </a:r>
            <a:r>
              <a:rPr lang="en-US" dirty="0" smtClean="0"/>
              <a:t>) syphilis (</a:t>
            </a:r>
            <a:r>
              <a:rPr lang="en-US" dirty="0" err="1" smtClean="0"/>
              <a:t>bejel</a:t>
            </a:r>
            <a:r>
              <a:rPr lang="en-US" dirty="0" smtClean="0"/>
              <a:t>) and </a:t>
            </a:r>
            <a:r>
              <a:rPr lang="en-US" dirty="0" err="1" smtClean="0"/>
              <a:t>pinta</a:t>
            </a:r>
            <a:r>
              <a:rPr lang="en-US" dirty="0" smtClean="0"/>
              <a:t> </a:t>
            </a:r>
            <a:r>
              <a:rPr lang="en-US" dirty="0" smtClean="0"/>
              <a:t>are </a:t>
            </a:r>
            <a:r>
              <a:rPr lang="en-US" dirty="0" smtClean="0"/>
              <a:t>caused by </a:t>
            </a:r>
            <a:r>
              <a:rPr lang="en-US" dirty="0" err="1" smtClean="0"/>
              <a:t>treponemes</a:t>
            </a:r>
            <a:r>
              <a:rPr lang="en-US" dirty="0" smtClean="0"/>
              <a:t> morphologically </a:t>
            </a:r>
            <a:r>
              <a:rPr lang="en-US" dirty="0" smtClean="0"/>
              <a:t>indistinguishable from </a:t>
            </a:r>
            <a:r>
              <a:rPr lang="en-US" i="1" dirty="0" smtClean="0"/>
              <a:t>T. </a:t>
            </a:r>
            <a:r>
              <a:rPr lang="en-US" i="1" dirty="0" err="1" smtClean="0"/>
              <a:t>pallidum</a:t>
            </a:r>
            <a:r>
              <a:rPr lang="en-US" i="1" dirty="0" smtClean="0"/>
              <a:t> </a:t>
            </a:r>
            <a:r>
              <a:rPr lang="en-US" dirty="0" smtClean="0"/>
              <a:t>that cannot be </a:t>
            </a:r>
            <a:r>
              <a:rPr lang="en-US" dirty="0" smtClean="0"/>
              <a:t>differentiated by </a:t>
            </a:r>
            <a:r>
              <a:rPr lang="en-US" dirty="0" smtClean="0"/>
              <a:t>serological tests. </a:t>
            </a:r>
            <a:endParaRPr lang="en-US" dirty="0" smtClean="0"/>
          </a:p>
          <a:p>
            <a:pPr algn="just" rtl="0"/>
            <a:r>
              <a:rPr lang="en-US" dirty="0" smtClean="0"/>
              <a:t>A </a:t>
            </a:r>
            <a:r>
              <a:rPr lang="en-US" dirty="0" smtClean="0"/>
              <a:t>VDRL or RPR test may help </a:t>
            </a:r>
            <a:r>
              <a:rPr lang="en-US" dirty="0" smtClean="0"/>
              <a:t>to elucidate </a:t>
            </a:r>
            <a:r>
              <a:rPr lang="en-US" dirty="0" smtClean="0"/>
              <a:t>the correct diagnosis because adults with </a:t>
            </a:r>
            <a:r>
              <a:rPr lang="en-US" dirty="0" smtClean="0"/>
              <a:t>late yaws </a:t>
            </a:r>
            <a:r>
              <a:rPr lang="en-US" dirty="0" smtClean="0"/>
              <a:t>usually have low </a:t>
            </a:r>
            <a:r>
              <a:rPr lang="en-US" dirty="0" err="1" smtClean="0"/>
              <a:t>titres</a:t>
            </a:r>
            <a:r>
              <a:rPr lang="en-US" dirty="0" smtClean="0"/>
              <a:t>.</a:t>
            </a:r>
            <a:endParaRPr lang="ar-IQ"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sz="3600" b="1" dirty="0" smtClean="0"/>
              <a:t>Investigations in </a:t>
            </a:r>
            <a:r>
              <a:rPr lang="en-US" sz="3600" b="1" dirty="0" smtClean="0"/>
              <a:t>suspected congenital syphilis:</a:t>
            </a:r>
            <a:endParaRPr lang="ar-IQ" sz="3600" dirty="0"/>
          </a:p>
        </p:txBody>
      </p:sp>
      <p:sp>
        <p:nvSpPr>
          <p:cNvPr id="3" name="عنصر نائب للمحتوى 2"/>
          <p:cNvSpPr>
            <a:spLocks noGrp="1"/>
          </p:cNvSpPr>
          <p:nvPr>
            <p:ph sz="quarter" idx="1"/>
          </p:nvPr>
        </p:nvSpPr>
        <p:spPr/>
        <p:txBody>
          <a:bodyPr>
            <a:normAutofit lnSpcReduction="10000"/>
          </a:bodyPr>
          <a:lstStyle/>
          <a:p>
            <a:pPr algn="just" rtl="0"/>
            <a:r>
              <a:rPr lang="en-US" dirty="0" smtClean="0"/>
              <a:t>Passively transferred maternal antibodies from </a:t>
            </a:r>
            <a:r>
              <a:rPr lang="en-US" dirty="0" smtClean="0"/>
              <a:t>an adequately treated </a:t>
            </a:r>
            <a:r>
              <a:rPr lang="en-US" dirty="0" smtClean="0"/>
              <a:t>mother may give rise to positive </a:t>
            </a:r>
            <a:r>
              <a:rPr lang="en-US" dirty="0" smtClean="0"/>
              <a:t>serological tests </a:t>
            </a:r>
            <a:r>
              <a:rPr lang="en-US" dirty="0" smtClean="0"/>
              <a:t>in her baby. </a:t>
            </a:r>
            <a:endParaRPr lang="en-US" dirty="0" smtClean="0"/>
          </a:p>
          <a:p>
            <a:pPr algn="just" rtl="0"/>
            <a:r>
              <a:rPr lang="en-US" dirty="0" smtClean="0"/>
              <a:t>In </a:t>
            </a:r>
            <a:r>
              <a:rPr lang="en-US" dirty="0" smtClean="0"/>
              <a:t>this situation, </a:t>
            </a:r>
            <a:r>
              <a:rPr lang="en-US" dirty="0" smtClean="0"/>
              <a:t>non-</a:t>
            </a:r>
            <a:r>
              <a:rPr lang="en-US" dirty="0" err="1" smtClean="0"/>
              <a:t>treponemal</a:t>
            </a:r>
            <a:r>
              <a:rPr lang="en-US" dirty="0" smtClean="0"/>
              <a:t> tests </a:t>
            </a:r>
            <a:r>
              <a:rPr lang="en-US" dirty="0" smtClean="0"/>
              <a:t>should become negative within 3–6 months of birth.</a:t>
            </a:r>
          </a:p>
          <a:p>
            <a:pPr algn="just" rtl="0"/>
            <a:r>
              <a:rPr lang="en-US" dirty="0" smtClean="0"/>
              <a:t>A positive EIA test for </a:t>
            </a:r>
            <a:r>
              <a:rPr lang="en-US" dirty="0" err="1" smtClean="0"/>
              <a:t>antitreponemal</a:t>
            </a:r>
            <a:r>
              <a:rPr lang="en-US" dirty="0" smtClean="0"/>
              <a:t> </a:t>
            </a:r>
            <a:r>
              <a:rPr lang="en-US" dirty="0" err="1" smtClean="0"/>
              <a:t>IgM</a:t>
            </a:r>
            <a:r>
              <a:rPr lang="en-US" dirty="0" smtClean="0"/>
              <a:t> suggests early congenital </a:t>
            </a:r>
            <a:r>
              <a:rPr lang="en-US" dirty="0" smtClean="0"/>
              <a:t>syphilis. </a:t>
            </a:r>
            <a:endParaRPr lang="en-US" dirty="0" smtClean="0"/>
          </a:p>
          <a:p>
            <a:pPr algn="just" rtl="0"/>
            <a:r>
              <a:rPr lang="en-US" dirty="0" smtClean="0"/>
              <a:t>A </a:t>
            </a:r>
            <a:r>
              <a:rPr lang="en-US" dirty="0" smtClean="0"/>
              <a:t>diagnosis of congenital </a:t>
            </a:r>
            <a:r>
              <a:rPr lang="en-US" dirty="0" smtClean="0"/>
              <a:t>syphilis mandates </a:t>
            </a:r>
            <a:r>
              <a:rPr lang="en-US" dirty="0" smtClean="0"/>
              <a:t>investigation of the mother, her </a:t>
            </a:r>
            <a:r>
              <a:rPr lang="en-US" dirty="0" smtClean="0"/>
              <a:t>partner and any </a:t>
            </a:r>
            <a:r>
              <a:rPr lang="en-US" dirty="0" smtClean="0"/>
              <a:t>siblings.</a:t>
            </a:r>
            <a:endParaRPr lang="ar-IQ"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t>Management:</a:t>
            </a:r>
            <a:endParaRPr lang="ar-IQ" dirty="0"/>
          </a:p>
        </p:txBody>
      </p:sp>
      <p:sp>
        <p:nvSpPr>
          <p:cNvPr id="3" name="عنصر نائب للمحتوى 2"/>
          <p:cNvSpPr>
            <a:spLocks noGrp="1"/>
          </p:cNvSpPr>
          <p:nvPr>
            <p:ph sz="quarter" idx="1"/>
          </p:nvPr>
        </p:nvSpPr>
        <p:spPr/>
        <p:txBody>
          <a:bodyPr>
            <a:normAutofit lnSpcReduction="10000"/>
          </a:bodyPr>
          <a:lstStyle/>
          <a:p>
            <a:pPr algn="just" rtl="0"/>
            <a:r>
              <a:rPr lang="en-US" dirty="0" smtClean="0"/>
              <a:t>Penicillin is the drug of choice. </a:t>
            </a:r>
            <a:endParaRPr lang="en-US" dirty="0" smtClean="0"/>
          </a:p>
          <a:p>
            <a:pPr algn="just" rtl="0"/>
            <a:r>
              <a:rPr lang="en-US" dirty="0" smtClean="0"/>
              <a:t>Specific </a:t>
            </a:r>
            <a:r>
              <a:rPr lang="en-US" dirty="0" smtClean="0"/>
              <a:t>regimens </a:t>
            </a:r>
            <a:r>
              <a:rPr lang="en-US" dirty="0" smtClean="0"/>
              <a:t>depend on </a:t>
            </a:r>
            <a:r>
              <a:rPr lang="en-US" dirty="0" smtClean="0"/>
              <a:t>the stage of infection. </a:t>
            </a:r>
            <a:endParaRPr lang="en-US" dirty="0" smtClean="0"/>
          </a:p>
          <a:p>
            <a:pPr algn="just" rtl="0"/>
            <a:r>
              <a:rPr lang="en-US" dirty="0" smtClean="0"/>
              <a:t>Longer </a:t>
            </a:r>
            <a:r>
              <a:rPr lang="en-US" dirty="0" smtClean="0"/>
              <a:t>courses are </a:t>
            </a:r>
            <a:r>
              <a:rPr lang="en-US" dirty="0" smtClean="0"/>
              <a:t>required in </a:t>
            </a:r>
            <a:r>
              <a:rPr lang="en-US" dirty="0" smtClean="0"/>
              <a:t>late syphilis. </a:t>
            </a:r>
            <a:endParaRPr lang="en-US" dirty="0" smtClean="0"/>
          </a:p>
          <a:p>
            <a:pPr algn="just" rtl="0"/>
            <a:r>
              <a:rPr lang="en-US" dirty="0" err="1" smtClean="0"/>
              <a:t>Doxycycline</a:t>
            </a:r>
            <a:r>
              <a:rPr lang="en-US" dirty="0" smtClean="0"/>
              <a:t> </a:t>
            </a:r>
            <a:r>
              <a:rPr lang="en-US" dirty="0" smtClean="0"/>
              <a:t>is indicated for </a:t>
            </a:r>
            <a:r>
              <a:rPr lang="en-US" dirty="0" smtClean="0"/>
              <a:t>patients allergic </a:t>
            </a:r>
            <a:r>
              <a:rPr lang="en-US" dirty="0" smtClean="0"/>
              <a:t>to penicillin, except in </a:t>
            </a:r>
            <a:r>
              <a:rPr lang="en-US" dirty="0" smtClean="0"/>
              <a:t>pregnancy. </a:t>
            </a:r>
            <a:r>
              <a:rPr lang="en-US" dirty="0" err="1" smtClean="0"/>
              <a:t>Azithromycin</a:t>
            </a:r>
            <a:r>
              <a:rPr lang="en-US" dirty="0" smtClean="0"/>
              <a:t> </a:t>
            </a:r>
            <a:r>
              <a:rPr lang="en-US" dirty="0" smtClean="0"/>
              <a:t>is a further alternative. </a:t>
            </a:r>
            <a:endParaRPr lang="en-US" dirty="0" smtClean="0"/>
          </a:p>
          <a:p>
            <a:pPr algn="just" rtl="0"/>
            <a:r>
              <a:rPr lang="en-US" dirty="0" smtClean="0"/>
              <a:t>All </a:t>
            </a:r>
            <a:r>
              <a:rPr lang="en-US" dirty="0" smtClean="0"/>
              <a:t>patients </a:t>
            </a:r>
            <a:r>
              <a:rPr lang="en-US" dirty="0" smtClean="0"/>
              <a:t>must be </a:t>
            </a:r>
            <a:r>
              <a:rPr lang="en-US" dirty="0" smtClean="0"/>
              <a:t>followed up to ensure cure, and partner </a:t>
            </a:r>
            <a:r>
              <a:rPr lang="en-US" dirty="0" smtClean="0"/>
              <a:t>notification is </a:t>
            </a:r>
            <a:r>
              <a:rPr lang="en-US" dirty="0" smtClean="0"/>
              <a:t>of particular importance.</a:t>
            </a:r>
            <a:endParaRPr lang="ar-IQ"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ألوان متوسطة">
  <a:themeElements>
    <a:clrScheme name="ألوان متوسطة">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مخصص 2">
      <a:majorFont>
        <a:latin typeface="Times New Roman"/>
        <a:ea typeface=""/>
        <a:cs typeface="Arial"/>
      </a:majorFont>
      <a:minorFont>
        <a:latin typeface="Arial"/>
        <a:ea typeface=""/>
        <a:cs typeface="Arial"/>
      </a:minorFont>
    </a:fontScheme>
    <a:fmtScheme name="ألوان متوسطة">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595</TotalTime>
  <Words>7817</Words>
  <Application>Microsoft Office PowerPoint</Application>
  <PresentationFormat>عرض على الشاشة (3:4)‏</PresentationFormat>
  <Paragraphs>409</Paragraphs>
  <Slides>170</Slides>
  <Notes>0</Notes>
  <HiddenSlides>0</HiddenSlides>
  <MMClips>0</MMClips>
  <ScaleCrop>false</ScaleCrop>
  <HeadingPairs>
    <vt:vector size="4" baseType="variant">
      <vt:variant>
        <vt:lpstr>سمة</vt:lpstr>
      </vt:variant>
      <vt:variant>
        <vt:i4>1</vt:i4>
      </vt:variant>
      <vt:variant>
        <vt:lpstr>عناوين الشرائح</vt:lpstr>
      </vt:variant>
      <vt:variant>
        <vt:i4>170</vt:i4>
      </vt:variant>
    </vt:vector>
  </HeadingPairs>
  <TitlesOfParts>
    <vt:vector size="171" baseType="lpstr">
      <vt:lpstr>ألوان متوسطة</vt:lpstr>
      <vt:lpstr>Sexually transmitted infections</vt:lpstr>
      <vt:lpstr>الشريحة 2</vt:lpstr>
      <vt:lpstr>الشريحة 3</vt:lpstr>
      <vt:lpstr>الشريحة 4</vt:lpstr>
      <vt:lpstr>الشريحة 5</vt:lpstr>
      <vt:lpstr>الشريحة 6</vt:lpstr>
      <vt:lpstr>الشريحة 7</vt:lpstr>
      <vt:lpstr>الشريحة 8</vt:lpstr>
      <vt:lpstr>APPROACH TO PATIENTS WITH A SUSPECTED STI:</vt:lpstr>
      <vt:lpstr>الشريحة 10</vt:lpstr>
      <vt:lpstr>الشريحة 11</vt:lpstr>
      <vt:lpstr>الشريحة 12</vt:lpstr>
      <vt:lpstr>الشريحة 13</vt:lpstr>
      <vt:lpstr>STI in children:</vt:lpstr>
      <vt:lpstr>STI during pregnancy:</vt:lpstr>
      <vt:lpstr>الشريحة 16</vt:lpstr>
      <vt:lpstr>PRESENTING PROBLEMS IN MEN:</vt:lpstr>
      <vt:lpstr>الشريحة 18</vt:lpstr>
      <vt:lpstr>الشريحة 19</vt:lpstr>
      <vt:lpstr>Investigations:</vt:lpstr>
      <vt:lpstr>الشريحة 21</vt:lpstr>
      <vt:lpstr>الشريحة 22</vt:lpstr>
      <vt:lpstr>الشريحة 23</vt:lpstr>
      <vt:lpstr>Management:</vt:lpstr>
      <vt:lpstr>الشريحة 25</vt:lpstr>
      <vt:lpstr>الشريحة 26</vt:lpstr>
      <vt:lpstr>الشريحة 27</vt:lpstr>
      <vt:lpstr>Genital itch and/or rash:</vt:lpstr>
      <vt:lpstr>الشريحة 29</vt:lpstr>
      <vt:lpstr>الشريحة 30</vt:lpstr>
      <vt:lpstr>الشريحة 31</vt:lpstr>
      <vt:lpstr>Genital ulceration:</vt:lpstr>
      <vt:lpstr>الشريحة 33</vt:lpstr>
      <vt:lpstr>الشريحة 34</vt:lpstr>
      <vt:lpstr>الشريحة 35</vt:lpstr>
      <vt:lpstr>الشريحة 36</vt:lpstr>
      <vt:lpstr>Genital lumps:</vt:lpstr>
      <vt:lpstr>الشريحة 38</vt:lpstr>
      <vt:lpstr>Proctitis in men who have sex with men:</vt:lpstr>
      <vt:lpstr>الشريحة 40</vt:lpstr>
      <vt:lpstr>الشريحة 41</vt:lpstr>
      <vt:lpstr>PRESENTING PROBLEMS IN WOMEN:</vt:lpstr>
      <vt:lpstr>الشريحة 43</vt:lpstr>
      <vt:lpstr>الشريحة 44</vt:lpstr>
      <vt:lpstr>الشريحة 45</vt:lpstr>
      <vt:lpstr>الشريحة 46</vt:lpstr>
      <vt:lpstr>الشريحة 47</vt:lpstr>
      <vt:lpstr>الشريحة 48</vt:lpstr>
      <vt:lpstr>الشريحة 49</vt:lpstr>
      <vt:lpstr>الشريحة 50</vt:lpstr>
      <vt:lpstr>الشريحة 51</vt:lpstr>
      <vt:lpstr>Lower abdominal pain:</vt:lpstr>
      <vt:lpstr>الشريحة 53</vt:lpstr>
      <vt:lpstr>الشريحة 54</vt:lpstr>
      <vt:lpstr>الشريحة 55</vt:lpstr>
      <vt:lpstr>Genital ulceration:</vt:lpstr>
      <vt:lpstr>الشريحة 57</vt:lpstr>
      <vt:lpstr>الشريحة 58</vt:lpstr>
      <vt:lpstr>Genital lumps:</vt:lpstr>
      <vt:lpstr>Chronic vulval pain and/or itch:</vt:lpstr>
      <vt:lpstr>الشريحة 61</vt:lpstr>
      <vt:lpstr>الشريحة 62</vt:lpstr>
      <vt:lpstr>PREVENTION OF STI:</vt:lpstr>
      <vt:lpstr>الشريحة 64</vt:lpstr>
      <vt:lpstr>Changing behaviour:</vt:lpstr>
      <vt:lpstr>الشريحة 66</vt:lpstr>
      <vt:lpstr>الشريحة 67</vt:lpstr>
      <vt:lpstr>SEXUALLY TRANSMITTED BACTERIAL INFECTIONS:</vt:lpstr>
      <vt:lpstr>الشريحة 69</vt:lpstr>
      <vt:lpstr>الشريحة 70</vt:lpstr>
      <vt:lpstr>Acquired syphilis:</vt:lpstr>
      <vt:lpstr>الشريحة 72</vt:lpstr>
      <vt:lpstr>الشريحة 73</vt:lpstr>
      <vt:lpstr>الشريحة 74</vt:lpstr>
      <vt:lpstr>b. Secondary syphilis:</vt:lpstr>
      <vt:lpstr>الشريحة 76</vt:lpstr>
      <vt:lpstr>الشريحة 77</vt:lpstr>
      <vt:lpstr>الشريحة 78</vt:lpstr>
      <vt:lpstr>الشريحة 79</vt:lpstr>
      <vt:lpstr>c. Latent syphilis:</vt:lpstr>
      <vt:lpstr>Late syphilis:</vt:lpstr>
      <vt:lpstr>b. Benign tertiary syphilis:</vt:lpstr>
      <vt:lpstr>الشريحة 83</vt:lpstr>
      <vt:lpstr>الشريحة 84</vt:lpstr>
      <vt:lpstr>الشريحة 85</vt:lpstr>
      <vt:lpstr>c. Cardiovascular syphilis:</vt:lpstr>
      <vt:lpstr>الشريحة 87</vt:lpstr>
      <vt:lpstr>d. Neurosyphilis:</vt:lpstr>
      <vt:lpstr>Congenital syphilis:</vt:lpstr>
      <vt:lpstr>Treponemal infection may give rise to a variety of outcomes after 4 months of gestation when the fetus becomes immunocompetent:</vt:lpstr>
      <vt:lpstr>Investigations in adult cases:</vt:lpstr>
      <vt:lpstr>الشريحة 92</vt:lpstr>
      <vt:lpstr>الشريحة 93</vt:lpstr>
      <vt:lpstr>الشريحة 94</vt:lpstr>
      <vt:lpstr>الشريحة 95</vt:lpstr>
      <vt:lpstr>الشريحة 96</vt:lpstr>
      <vt:lpstr>الشريحة 97</vt:lpstr>
      <vt:lpstr>Investigations in suspected congenital syphilis:</vt:lpstr>
      <vt:lpstr>Management:</vt:lpstr>
      <vt:lpstr>الشريحة 100</vt:lpstr>
      <vt:lpstr>Pregnancy:</vt:lpstr>
      <vt:lpstr>الشريحة 102</vt:lpstr>
      <vt:lpstr>Treatment reactions:</vt:lpstr>
      <vt:lpstr>الشريحة 104</vt:lpstr>
      <vt:lpstr>الشريحة 105</vt:lpstr>
      <vt:lpstr>الشريحة 106</vt:lpstr>
      <vt:lpstr>Gonorrhoea:</vt:lpstr>
      <vt:lpstr>الشريحة 108</vt:lpstr>
      <vt:lpstr>Clinical features:</vt:lpstr>
      <vt:lpstr>الشريحة 110</vt:lpstr>
      <vt:lpstr>الشريحة 111</vt:lpstr>
      <vt:lpstr>الشريحة 112</vt:lpstr>
      <vt:lpstr>الشريحة 113</vt:lpstr>
      <vt:lpstr>الشريحة 114</vt:lpstr>
      <vt:lpstr>الشريحة 115</vt:lpstr>
      <vt:lpstr>Investigations:</vt:lpstr>
      <vt:lpstr>Management of adults:</vt:lpstr>
      <vt:lpstr>الشريحة 118</vt:lpstr>
      <vt:lpstr>الشريحة 119</vt:lpstr>
      <vt:lpstr>Chlamydial infection:</vt:lpstr>
      <vt:lpstr>الشريحة 121</vt:lpstr>
      <vt:lpstr>الشريحة 122</vt:lpstr>
      <vt:lpstr>الشريحة 123</vt:lpstr>
      <vt:lpstr>الشريحة 124</vt:lpstr>
      <vt:lpstr>Chlamydial infection in women:</vt:lpstr>
      <vt:lpstr>الشريحة 126</vt:lpstr>
      <vt:lpstr>الشريحة 127</vt:lpstr>
      <vt:lpstr>Other sexually transmitted bacterial infections:</vt:lpstr>
      <vt:lpstr>الشريحة 129</vt:lpstr>
      <vt:lpstr>SEXUALLY TRANSMITTED VIRAL INFECTIONS:</vt:lpstr>
      <vt:lpstr>الشريحة 131</vt:lpstr>
      <vt:lpstr>الشريحة 132</vt:lpstr>
      <vt:lpstr>Clinical features:</vt:lpstr>
      <vt:lpstr>الشريحة 134</vt:lpstr>
      <vt:lpstr>الشريحة 135</vt:lpstr>
      <vt:lpstr>الشريحة 136</vt:lpstr>
      <vt:lpstr>الشريحة 137</vt:lpstr>
      <vt:lpstr>Diagnosis:</vt:lpstr>
      <vt:lpstr>Management:</vt:lpstr>
      <vt:lpstr>الشريحة 140</vt:lpstr>
      <vt:lpstr>الشريحة 141</vt:lpstr>
      <vt:lpstr>Recurrent genital herpes:</vt:lpstr>
      <vt:lpstr>الشريحة 143</vt:lpstr>
      <vt:lpstr>الشريحة 144</vt:lpstr>
      <vt:lpstr>Management in pregnancy:</vt:lpstr>
      <vt:lpstr>الشريحة 146</vt:lpstr>
      <vt:lpstr>الشريحة 147</vt:lpstr>
      <vt:lpstr>Human papillomavirus (HPV) and anogenital warts:</vt:lpstr>
      <vt:lpstr>الشريحة 149</vt:lpstr>
      <vt:lpstr>Clinical features:</vt:lpstr>
      <vt:lpstr>الشريحة 151</vt:lpstr>
      <vt:lpstr>Management:</vt:lpstr>
      <vt:lpstr>There are two types of vaccine:</vt:lpstr>
      <vt:lpstr>الشريحة 154</vt:lpstr>
      <vt:lpstr>الشريحة 155</vt:lpstr>
      <vt:lpstr>الشريحة 156</vt:lpstr>
      <vt:lpstr>A variety of treatments are available for established disease, including the following:</vt:lpstr>
      <vt:lpstr>الشريحة 158</vt:lpstr>
      <vt:lpstr>الشريحة 159</vt:lpstr>
      <vt:lpstr>الشريحة 160</vt:lpstr>
      <vt:lpstr>Molluscum contagiosum:</vt:lpstr>
      <vt:lpstr>الشريحة 162</vt:lpstr>
      <vt:lpstr>الشريحة 163</vt:lpstr>
      <vt:lpstr>الشريحة 164</vt:lpstr>
      <vt:lpstr>Viral hepatitis:</vt:lpstr>
      <vt:lpstr>الشريحة 166</vt:lpstr>
      <vt:lpstr>الشريحة 167</vt:lpstr>
      <vt:lpstr>الشريحة 168</vt:lpstr>
      <vt:lpstr>الشريحة 169</vt:lpstr>
      <vt:lpstr>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Sexually transmitted infections</dc:title>
  <dc:creator>hasna</dc:creator>
  <cp:lastModifiedBy>hasna</cp:lastModifiedBy>
  <cp:revision>49</cp:revision>
  <dcterms:created xsi:type="dcterms:W3CDTF">2015-09-27T07:38:15Z</dcterms:created>
  <dcterms:modified xsi:type="dcterms:W3CDTF">2015-09-27T17:34:53Z</dcterms:modified>
</cp:coreProperties>
</file>